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27"/>
  </p:notesMasterIdLst>
  <p:sldIdLst>
    <p:sldId id="256" r:id="rId7"/>
    <p:sldId id="261" r:id="rId8"/>
    <p:sldId id="264" r:id="rId9"/>
    <p:sldId id="288" r:id="rId10"/>
    <p:sldId id="271" r:id="rId11"/>
    <p:sldId id="270" r:id="rId12"/>
    <p:sldId id="287" r:id="rId13"/>
    <p:sldId id="269" r:id="rId14"/>
    <p:sldId id="275" r:id="rId15"/>
    <p:sldId id="276" r:id="rId16"/>
    <p:sldId id="280" r:id="rId17"/>
    <p:sldId id="279" r:id="rId18"/>
    <p:sldId id="281" r:id="rId19"/>
    <p:sldId id="282" r:id="rId20"/>
    <p:sldId id="283" r:id="rId21"/>
    <p:sldId id="285" r:id="rId22"/>
    <p:sldId id="286" r:id="rId23"/>
    <p:sldId id="273" r:id="rId24"/>
    <p:sldId id="274" r:id="rId25"/>
    <p:sldId id="262"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8099A-42E3-465D-B76E-149A7D259C9A}" v="17" dt="2020-09-22T15:47:47.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63" autoAdjust="0"/>
    <p:restoredTop sz="96196" autoAdjust="0"/>
  </p:normalViewPr>
  <p:slideViewPr>
    <p:cSldViewPr>
      <p:cViewPr varScale="1">
        <p:scale>
          <a:sx n="113" d="100"/>
          <a:sy n="113" d="100"/>
        </p:scale>
        <p:origin x="114" y="564"/>
      </p:cViewPr>
      <p:guideLst>
        <p:guide orient="horz" pos="1620"/>
        <p:guide pos="2880"/>
        <p:guide orient="horz" pos="1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89311-B830-475E-80F1-E166C91F26EF}" type="datetimeFigureOut">
              <a:rPr lang="en-US" smtClean="0"/>
              <a:pPr/>
              <a:t>9/23/2020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794226-DCFC-4059-B351-D1AEFFD67F25}" type="slidenum">
              <a:rPr lang="en-US" smtClean="0"/>
              <a:pPr/>
              <a:t>‹#›</a:t>
            </a:fld>
            <a:endParaRPr lang="en-US" dirty="0"/>
          </a:p>
        </p:txBody>
      </p:sp>
    </p:spTree>
    <p:extLst>
      <p:ext uri="{BB962C8B-B14F-4D97-AF65-F5344CB8AC3E}">
        <p14:creationId xmlns:p14="http://schemas.microsoft.com/office/powerpoint/2010/main" val="79152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1C794226-DCFC-4059-B351-D1AEFFD67F25}" type="slidenum">
              <a:rPr lang="en-US" smtClean="0"/>
              <a:pPr/>
              <a:t>8</a:t>
            </a:fld>
            <a:endParaRPr lang="en-US" dirty="0"/>
          </a:p>
        </p:txBody>
      </p:sp>
    </p:spTree>
    <p:extLst>
      <p:ext uri="{BB962C8B-B14F-4D97-AF65-F5344CB8AC3E}">
        <p14:creationId xmlns:p14="http://schemas.microsoft.com/office/powerpoint/2010/main" val="337607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a:t>First three are surprisingly hard to get used to, but it helps with directionality. </a:t>
            </a:r>
          </a:p>
          <a:p>
            <a:pPr eaLnBrk="1" hangingPunct="1">
              <a:spcBef>
                <a:spcPct val="0"/>
              </a:spcBef>
            </a:pPr>
            <a:r>
              <a:rPr lang="en-GB" altLang="en-US"/>
              <a:t>Sweep your finger across the print. If they cant tell you where to start, get into habit of saying we start up here and pointing.</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A6ABC4-D4A4-468E-A868-C4819972635B}" type="slidenum">
              <a:rPr lang="en-GB" smtClean="0"/>
              <a:pPr fontAlgn="base">
                <a:spcBef>
                  <a:spcPct val="0"/>
                </a:spcBef>
                <a:spcAft>
                  <a:spcPct val="0"/>
                </a:spcAft>
                <a:defRPr/>
              </a:pPr>
              <a:t>11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a:t>These are words that children just need to know – you will find a spaced for them in the Look what I know sheet.</a:t>
            </a:r>
          </a:p>
          <a:p>
            <a:pPr eaLnBrk="1" hangingPunct="1">
              <a:spcBef>
                <a:spcPct val="0"/>
              </a:spcBef>
            </a:pPr>
            <a:r>
              <a:rPr lang="en-GB" altLang="en-US"/>
              <a:t>Explain my pile your pile and quick write.</a:t>
            </a:r>
          </a:p>
          <a:p>
            <a:pPr eaLnBrk="1" hangingPunct="1">
              <a:spcBef>
                <a:spcPct val="0"/>
              </a:spcBef>
            </a:pPr>
            <a:r>
              <a:rPr lang="en-GB" altLang="en-US"/>
              <a:t>Letters on the fridge are very good for this.</a:t>
            </a:r>
          </a:p>
          <a:p>
            <a:pPr eaLnBrk="1" hangingPunct="1">
              <a:spcBef>
                <a:spcPct val="0"/>
              </a:spcBef>
            </a:pPr>
            <a:r>
              <a:rPr lang="en-GB" altLang="en-US"/>
              <a:t>Again, if they use them in independent writing – huge fuss.</a:t>
            </a:r>
          </a:p>
          <a:p>
            <a:pPr eaLnBrk="1" hangingPunct="1">
              <a:spcBef>
                <a:spcPct val="0"/>
              </a:spcBef>
            </a:pPr>
            <a:endParaRPr lang="en-GB" altLang="en-US"/>
          </a:p>
          <a:p>
            <a:pPr eaLnBrk="1" hangingPunct="1">
              <a:spcBef>
                <a:spcPct val="0"/>
              </a:spcBef>
            </a:pPr>
            <a:endParaRPr lang="en-GB" altLang="en-US"/>
          </a:p>
          <a:p>
            <a:pPr eaLnBrk="1" hangingPunct="1">
              <a:spcBef>
                <a:spcPct val="0"/>
              </a:spcBef>
            </a:pPr>
            <a:r>
              <a:rPr lang="en-GB" altLang="en-US"/>
              <a:t>Children develop a bank in their brains of word I cant sound out – you’ll know when they’ve got it because theyll come across a common word and they will guess – dont panic when this happens!</a:t>
            </a:r>
          </a:p>
        </p:txBody>
      </p:sp>
      <p:sp>
        <p:nvSpPr>
          <p:cNvPr id="12292" name="Slide Number Placeholder 3"/>
          <p:cNvSpPr txBox="1">
            <a:spLocks noGrp="1"/>
          </p:cNvSpPr>
          <p:nvPr/>
        </p:nvSpPr>
        <p:spPr bwMode="auto">
          <a:xfrm>
            <a:off x="3883852" y="8684826"/>
            <a:ext cx="2972547" cy="457711"/>
          </a:xfrm>
          <a:prstGeom prst="rect">
            <a:avLst/>
          </a:prstGeom>
          <a:noFill/>
          <a:ln>
            <a:miter lim="800000"/>
            <a:headEnd/>
            <a:tailEnd/>
          </a:ln>
        </p:spPr>
        <p:txBody>
          <a:bodyPr anchor="b"/>
          <a:lstStyle/>
          <a:p>
            <a:pPr algn="r">
              <a:defRPr/>
            </a:pPr>
            <a:fld id="{94DDCD58-9E97-480C-9223-F0F14A30AA12}" type="slidenum">
              <a:rPr lang="en-GB" sz="1200" b="0">
                <a:latin typeface="+mn-lt"/>
                <a:cs typeface="+mn-cs"/>
              </a:rPr>
              <a:pPr algn="r">
                <a:defRPr/>
              </a:pPr>
              <a:t>12</a:t>
            </a:fld>
            <a:endParaRPr lang="en-GB" sz="1200" b="0">
              <a:latin typeface="+mn-lt"/>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a:t>Children need to have it made explicit that the print relates to the meaning of the book – by meaning we mean the story he hears and the pictures he sees. So when he points to something in the book and talks about it – say “Yes heres the word – I can tell cos it starts with a __”</a:t>
            </a:r>
          </a:p>
          <a:p>
            <a:pPr eaLnBrk="1" hangingPunct="1">
              <a:spcBef>
                <a:spcPct val="0"/>
              </a:spcBef>
            </a:pPr>
            <a:r>
              <a:rPr lang="en-GB" altLang="en-US"/>
              <a:t>They will love it when you make mistakes – make them linked to pictures at first.  They will correct you – praise them for it and ask them how they knew – they will probably say from the picture – which is fine – but them take them to the words and say something about the way it looks – for example – yes dog is a little word and this is a long word – so it must be elephant or initial sound.</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804D59-F535-45F6-9800-488D8B8B695F}" type="slidenum">
              <a:rPr lang="en-GB" smtClean="0"/>
              <a:pPr fontAlgn="base">
                <a:spcBef>
                  <a:spcPct val="0"/>
                </a:spcBef>
                <a:spcAft>
                  <a:spcPct val="0"/>
                </a:spcAft>
                <a:defRPr/>
              </a:pPr>
              <a:t>13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a:p>
            <a:pPr eaLnBrk="1" hangingPunct="1">
              <a:spcBef>
                <a:spcPct val="0"/>
              </a:spcBef>
            </a:pPr>
            <a:r>
              <a:rPr lang="en-GB" altLang="en-US"/>
              <a:t>Ask what parents do at point of error – reassure them that these are good strategies for most children to help them get to that word, but if we use the following strategies, we will be teaching them the way that text works and giving them their own strategies to problem solve unknown words.</a:t>
            </a:r>
          </a:p>
          <a:p>
            <a:pPr eaLnBrk="1" hangingPunct="1">
              <a:spcBef>
                <a:spcPct val="0"/>
              </a:spcBef>
            </a:pPr>
            <a:endParaRPr lang="en-GB" altLang="en-US"/>
          </a:p>
          <a:p>
            <a:pPr eaLnBrk="1" hangingPunct="1">
              <a:spcBef>
                <a:spcPct val="0"/>
              </a:spcBef>
            </a:pPr>
            <a:r>
              <a:rPr lang="en-GB" altLang="en-US"/>
              <a:t>This next bit has a very big impact on reading – but it is a subtle difference to what you have always done however - </a:t>
            </a:r>
          </a:p>
          <a:p>
            <a:pPr eaLnBrk="1" hangingPunct="1">
              <a:spcBef>
                <a:spcPct val="0"/>
              </a:spcBef>
            </a:pPr>
            <a:r>
              <a:rPr lang="en-GB" altLang="en-US"/>
              <a:t>Extra reading on its own will not help a struggling child - Sports saying “if you do what you’ve always done, you get what you always got!”</a:t>
            </a:r>
          </a:p>
        </p:txBody>
      </p:sp>
      <p:sp>
        <p:nvSpPr>
          <p:cNvPr id="14340" name="Slide Number Placeholder 3"/>
          <p:cNvSpPr txBox="1">
            <a:spLocks noGrp="1"/>
          </p:cNvSpPr>
          <p:nvPr/>
        </p:nvSpPr>
        <p:spPr bwMode="auto">
          <a:xfrm>
            <a:off x="3883852" y="8684826"/>
            <a:ext cx="2972547" cy="457711"/>
          </a:xfrm>
          <a:prstGeom prst="rect">
            <a:avLst/>
          </a:prstGeom>
          <a:noFill/>
          <a:ln>
            <a:miter lim="800000"/>
            <a:headEnd/>
            <a:tailEnd/>
          </a:ln>
        </p:spPr>
        <p:txBody>
          <a:bodyPr anchor="b"/>
          <a:lstStyle/>
          <a:p>
            <a:pPr algn="r">
              <a:defRPr/>
            </a:pPr>
            <a:fld id="{8C714D81-C48A-482C-AD5C-EC55A5D3CEDD}" type="slidenum">
              <a:rPr lang="en-GB" sz="1200" b="0">
                <a:latin typeface="+mn-lt"/>
                <a:cs typeface="+mn-cs"/>
              </a:rPr>
              <a:pPr algn="r">
                <a:defRPr/>
              </a:pPr>
              <a:t>14</a:t>
            </a:fld>
            <a:endParaRPr lang="en-GB" sz="1200" b="0">
              <a:latin typeface="+mn-lt"/>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174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dirty="0"/>
              <a:t>Children who pick up reading easily are using their sounds in conjunction with lots of other information, they know that letters make real words, they know that the words will be linked to the story, and they know that the sentence will make sense and that the words go together in a particular order. </a:t>
            </a:r>
            <a:r>
              <a:rPr lang="en-GB" u="heavy" dirty="0">
                <a:uFill>
                  <a:solidFill>
                    <a:srgbClr val="FFFF00"/>
                  </a:solidFill>
                </a:uFill>
              </a:rPr>
              <a:t>A child who doesn’t make these connections will make these mistakes.</a:t>
            </a:r>
          </a:p>
        </p:txBody>
      </p:sp>
      <p:sp>
        <p:nvSpPr>
          <p:cNvPr id="12292" name="Slide Number Placeholder 3"/>
          <p:cNvSpPr txBox="1">
            <a:spLocks noGrp="1"/>
          </p:cNvSpPr>
          <p:nvPr/>
        </p:nvSpPr>
        <p:spPr bwMode="auto">
          <a:xfrm>
            <a:off x="3883852" y="8684826"/>
            <a:ext cx="2972547" cy="457711"/>
          </a:xfrm>
          <a:prstGeom prst="rect">
            <a:avLst/>
          </a:prstGeom>
          <a:noFill/>
          <a:ln>
            <a:miter lim="800000"/>
            <a:headEnd/>
            <a:tailEnd/>
          </a:ln>
        </p:spPr>
        <p:txBody>
          <a:bodyPr anchor="b"/>
          <a:lstStyle/>
          <a:p>
            <a:pPr algn="r">
              <a:defRPr/>
            </a:pPr>
            <a:fld id="{E9AD9328-8F69-41D4-8802-853F6FF9E42C}" type="slidenum">
              <a:rPr lang="en-GB" sz="1200" b="0">
                <a:latin typeface="+mn-lt"/>
                <a:cs typeface="+mn-cs"/>
              </a:rPr>
              <a:pPr algn="r">
                <a:defRPr/>
              </a:pPr>
              <a:t>15</a:t>
            </a:fld>
            <a:endParaRPr lang="en-GB" sz="1200" b="0">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a:t>Show the prompts from Literacy lessons part 2 p203.</a:t>
            </a:r>
          </a:p>
        </p:txBody>
      </p:sp>
      <p:sp>
        <p:nvSpPr>
          <p:cNvPr id="12292" name="Slide Number Placeholder 3"/>
          <p:cNvSpPr txBox="1">
            <a:spLocks noGrp="1"/>
          </p:cNvSpPr>
          <p:nvPr/>
        </p:nvSpPr>
        <p:spPr bwMode="auto">
          <a:xfrm>
            <a:off x="3883852" y="8684826"/>
            <a:ext cx="2972547" cy="457711"/>
          </a:xfrm>
          <a:prstGeom prst="rect">
            <a:avLst/>
          </a:prstGeom>
          <a:noFill/>
          <a:ln>
            <a:miter lim="800000"/>
            <a:headEnd/>
            <a:tailEnd/>
          </a:ln>
        </p:spPr>
        <p:txBody>
          <a:bodyPr anchor="b"/>
          <a:lstStyle/>
          <a:p>
            <a:pPr algn="r">
              <a:defRPr/>
            </a:pPr>
            <a:fld id="{155EF481-CE19-41CD-84B4-98787E196239}" type="slidenum">
              <a:rPr lang="en-GB" sz="1200" b="0">
                <a:latin typeface="+mn-lt"/>
                <a:cs typeface="+mn-cs"/>
              </a:rPr>
              <a:pPr algn="r">
                <a:defRPr/>
              </a:pPr>
              <a:t>16</a:t>
            </a:fld>
            <a:endParaRPr lang="en-GB" sz="1200" b="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292" name="Slide Number Placeholder 3"/>
          <p:cNvSpPr txBox="1">
            <a:spLocks noGrp="1"/>
          </p:cNvSpPr>
          <p:nvPr/>
        </p:nvSpPr>
        <p:spPr bwMode="auto">
          <a:xfrm>
            <a:off x="3883852" y="8684826"/>
            <a:ext cx="2972547" cy="457711"/>
          </a:xfrm>
          <a:prstGeom prst="rect">
            <a:avLst/>
          </a:prstGeom>
          <a:noFill/>
          <a:ln>
            <a:miter lim="800000"/>
            <a:headEnd/>
            <a:tailEnd/>
          </a:ln>
        </p:spPr>
        <p:txBody>
          <a:bodyPr anchor="b"/>
          <a:lstStyle/>
          <a:p>
            <a:pPr algn="r">
              <a:defRPr/>
            </a:pPr>
            <a:fld id="{E92527F3-0444-49A3-BF51-9B3ADEE087C7}" type="slidenum">
              <a:rPr lang="en-GB" sz="1200" b="0">
                <a:latin typeface="+mn-lt"/>
                <a:cs typeface="+mn-cs"/>
              </a:rPr>
              <a:pPr algn="r">
                <a:defRPr/>
              </a:pPr>
              <a:t>17</a:t>
            </a:fld>
            <a:endParaRPr lang="en-GB" sz="1200" b="0">
              <a:latin typeface="+mn-lt"/>
              <a:cs typeface="+mn-cs"/>
            </a:endParaRPr>
          </a:p>
        </p:txBody>
      </p:sp>
      <p:sp>
        <p:nvSpPr>
          <p:cNvPr id="27652" name="Notes Placeholder 4"/>
          <p:cNvSpPr>
            <a:spLocks noGrp="1"/>
          </p:cNvSpPr>
          <p:nvPr>
            <p:ph type="body" idx="1"/>
          </p:nvPr>
        </p:nvSpPr>
        <p:spPr bwMode="auto">
          <a:xfrm>
            <a:off x="741536" y="4306586"/>
            <a:ext cx="5487041" cy="4115019"/>
          </a:xfrm>
          <a:noFill/>
        </p:spPr>
        <p:txBody>
          <a:bodyPr wrap="square" numCol="1" anchor="t" anchorCtr="0" compatLnSpc="1">
            <a:prstTxWarp prst="textNoShape">
              <a:avLst/>
            </a:prstTxWarp>
          </a:bodyPr>
          <a:lstStyle/>
          <a:p>
            <a:r>
              <a:rPr lang="en-GB" altLang="en-US"/>
              <a:t>Introduce love of reading – mention why we do this and emphasise that this is in addition to hearing reading – which is about consolidating learning at the child’s level, and more about love of books, development of imagination, development of narrative language.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C794226-DCFC-4059-B351-D1AEFFD67F25}" type="slidenum">
              <a:rPr lang="en-US" smtClean="0"/>
              <a:pPr/>
              <a:t>18</a:t>
            </a:fld>
            <a:endParaRPr lang="en-US" dirty="0"/>
          </a:p>
        </p:txBody>
      </p:sp>
    </p:spTree>
    <p:extLst>
      <p:ext uri="{BB962C8B-B14F-4D97-AF65-F5344CB8AC3E}">
        <p14:creationId xmlns:p14="http://schemas.microsoft.com/office/powerpoint/2010/main" val="1730573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363838"/>
            <a:ext cx="9144000" cy="1440160"/>
          </a:xfrm>
          <a:prstGeom prst="rect">
            <a:avLst/>
          </a:prstGeom>
          <a:gradFill flip="none" rotWithShape="1">
            <a:gsLst>
              <a:gs pos="0">
                <a:schemeClr val="bg1">
                  <a:alpha val="70000"/>
                </a:schemeClr>
              </a:gs>
              <a:gs pos="50000">
                <a:schemeClr val="bg1">
                  <a:alpha val="88000"/>
                </a:schemeClr>
              </a:gs>
              <a:gs pos="100000">
                <a:schemeClr val="bg1">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0" y="3625257"/>
            <a:ext cx="9144000" cy="478117"/>
          </a:xfrm>
          <a:prstGeom prst="rect">
            <a:avLst/>
          </a:prstGeom>
        </p:spPr>
        <p:txBody>
          <a:bodyPr anchor="ctr"/>
          <a:lstStyle>
            <a:lvl1pPr marL="0" indent="0" algn="ctr">
              <a:lnSpc>
                <a:spcPct val="100000"/>
              </a:lnSpc>
              <a:buNone/>
              <a:defRPr b="0" baseline="0">
                <a:solidFill>
                  <a:schemeClr val="tx1">
                    <a:lumMod val="75000"/>
                    <a:lumOff val="25000"/>
                  </a:schemeClr>
                </a:solidFill>
                <a:latin typeface="+mj-lt"/>
                <a:cs typeface="Arial" pitchFamily="34" charset="0"/>
              </a:defRPr>
            </a:lvl1pPr>
          </a:lstStyle>
          <a:p>
            <a:pPr lvl="0"/>
            <a:r>
              <a:rPr lang="en-US" altLang="ko-KR" dirty="0"/>
              <a:t>FREE PPT TEMPLATES</a:t>
            </a:r>
          </a:p>
        </p:txBody>
      </p:sp>
      <p:sp>
        <p:nvSpPr>
          <p:cNvPr id="11" name="Text Placeholder 9"/>
          <p:cNvSpPr>
            <a:spLocks noGrp="1"/>
          </p:cNvSpPr>
          <p:nvPr>
            <p:ph type="body" sz="quarter" idx="11" hasCustomPrompt="1"/>
          </p:nvPr>
        </p:nvSpPr>
        <p:spPr>
          <a:xfrm>
            <a:off x="-148" y="4103374"/>
            <a:ext cx="9144000" cy="477443"/>
          </a:xfrm>
          <a:prstGeom prst="rect">
            <a:avLst/>
          </a:prstGeom>
        </p:spPr>
        <p:txBody>
          <a:bodyPr anchor="ctr"/>
          <a:lstStyle>
            <a:lvl1pPr marL="0" indent="0" algn="ctr">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2843808" y="0"/>
            <a:ext cx="3456384"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idx="12" hasCustomPrompt="1"/>
          </p:nvPr>
        </p:nvSpPr>
        <p:spPr>
          <a:xfrm>
            <a:off x="3616302" y="1169208"/>
            <a:ext cx="1915817" cy="2986718"/>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자유형: 도형 9">
            <a:extLst>
              <a:ext uri="{FF2B5EF4-FFF2-40B4-BE49-F238E27FC236}">
                <a16:creationId xmlns:a16="http://schemas.microsoft.com/office/drawing/2014/main" id="{D9B7425D-12B5-4BD3-AFE0-E211BEC2925B}"/>
              </a:ext>
            </a:extLst>
          </p:cNvPr>
          <p:cNvSpPr/>
          <p:nvPr userDrawn="1"/>
        </p:nvSpPr>
        <p:spPr>
          <a:xfrm>
            <a:off x="3449684" y="771550"/>
            <a:ext cx="2244633" cy="4032448"/>
          </a:xfrm>
          <a:custGeom>
            <a:avLst/>
            <a:gdLst>
              <a:gd name="connsiteX0" fmla="*/ 1074311 w 2244633"/>
              <a:gd name="connsiteY0" fmla="*/ 3650043 h 4032448"/>
              <a:gd name="connsiteX1" fmla="*/ 1170321 w 2244633"/>
              <a:gd name="connsiteY1" fmla="*/ 3650043 h 4032448"/>
              <a:gd name="connsiteX2" fmla="*/ 1194324 w 2244633"/>
              <a:gd name="connsiteY2" fmla="*/ 3674046 h 4032448"/>
              <a:gd name="connsiteX3" fmla="*/ 1194324 w 2244633"/>
              <a:gd name="connsiteY3" fmla="*/ 3770056 h 4032448"/>
              <a:gd name="connsiteX4" fmla="*/ 1170321 w 2244633"/>
              <a:gd name="connsiteY4" fmla="*/ 3794059 h 4032448"/>
              <a:gd name="connsiteX5" fmla="*/ 1074311 w 2244633"/>
              <a:gd name="connsiteY5" fmla="*/ 3794059 h 4032448"/>
              <a:gd name="connsiteX6" fmla="*/ 1050308 w 2244633"/>
              <a:gd name="connsiteY6" fmla="*/ 3770056 h 4032448"/>
              <a:gd name="connsiteX7" fmla="*/ 1050308 w 2244633"/>
              <a:gd name="connsiteY7" fmla="*/ 3674046 h 4032448"/>
              <a:gd name="connsiteX8" fmla="*/ 1074311 w 2244633"/>
              <a:gd name="connsiteY8" fmla="*/ 3650043 h 4032448"/>
              <a:gd name="connsiteX9" fmla="*/ 1122317 w 2244633"/>
              <a:gd name="connsiteY9" fmla="*/ 3550171 h 4032448"/>
              <a:gd name="connsiteX10" fmla="*/ 960590 w 2244633"/>
              <a:gd name="connsiteY10" fmla="*/ 3718057 h 4032448"/>
              <a:gd name="connsiteX11" fmla="*/ 1122317 w 2244633"/>
              <a:gd name="connsiteY11" fmla="*/ 3885942 h 4032448"/>
              <a:gd name="connsiteX12" fmla="*/ 1284043 w 2244633"/>
              <a:gd name="connsiteY12" fmla="*/ 3718057 h 4032448"/>
              <a:gd name="connsiteX13" fmla="*/ 1122317 w 2244633"/>
              <a:gd name="connsiteY13" fmla="*/ 3550171 h 4032448"/>
              <a:gd name="connsiteX14" fmla="*/ 172664 w 2244633"/>
              <a:gd name="connsiteY14" fmla="*/ 402120 h 4032448"/>
              <a:gd name="connsiteX15" fmla="*/ 172664 w 2244633"/>
              <a:gd name="connsiteY15" fmla="*/ 3359577 h 4032448"/>
              <a:gd name="connsiteX16" fmla="*/ 2071969 w 2244633"/>
              <a:gd name="connsiteY16" fmla="*/ 3359577 h 4032448"/>
              <a:gd name="connsiteX17" fmla="*/ 2071969 w 2244633"/>
              <a:gd name="connsiteY17" fmla="*/ 402120 h 4032448"/>
              <a:gd name="connsiteX18" fmla="*/ 863349 w 2244633"/>
              <a:gd name="connsiteY18" fmla="*/ 133260 h 4032448"/>
              <a:gd name="connsiteX19" fmla="*/ 798608 w 2244633"/>
              <a:gd name="connsiteY19" fmla="*/ 200468 h 4032448"/>
              <a:gd name="connsiteX20" fmla="*/ 863349 w 2244633"/>
              <a:gd name="connsiteY20" fmla="*/ 267675 h 4032448"/>
              <a:gd name="connsiteX21" fmla="*/ 1381284 w 2244633"/>
              <a:gd name="connsiteY21" fmla="*/ 267675 h 4032448"/>
              <a:gd name="connsiteX22" fmla="*/ 1446026 w 2244633"/>
              <a:gd name="connsiteY22" fmla="*/ 200468 h 4032448"/>
              <a:gd name="connsiteX23" fmla="*/ 1381284 w 2244633"/>
              <a:gd name="connsiteY23" fmla="*/ 133260 h 4032448"/>
              <a:gd name="connsiteX24" fmla="*/ 631322 w 2244633"/>
              <a:gd name="connsiteY24" fmla="*/ 126821 h 4032448"/>
              <a:gd name="connsiteX25" fmla="*/ 559314 w 2244633"/>
              <a:gd name="connsiteY25" fmla="*/ 198829 h 4032448"/>
              <a:gd name="connsiteX26" fmla="*/ 631322 w 2244633"/>
              <a:gd name="connsiteY26" fmla="*/ 270837 h 4032448"/>
              <a:gd name="connsiteX27" fmla="*/ 703330 w 2244633"/>
              <a:gd name="connsiteY27" fmla="*/ 198829 h 4032448"/>
              <a:gd name="connsiteX28" fmla="*/ 631322 w 2244633"/>
              <a:gd name="connsiteY28" fmla="*/ 126821 h 4032448"/>
              <a:gd name="connsiteX29" fmla="*/ 374113 w 2244633"/>
              <a:gd name="connsiteY29" fmla="*/ 0 h 4032448"/>
              <a:gd name="connsiteX30" fmla="*/ 1870520 w 2244633"/>
              <a:gd name="connsiteY30" fmla="*/ 0 h 4032448"/>
              <a:gd name="connsiteX31" fmla="*/ 2244633 w 2244633"/>
              <a:gd name="connsiteY31" fmla="*/ 388361 h 4032448"/>
              <a:gd name="connsiteX32" fmla="*/ 2244633 w 2244633"/>
              <a:gd name="connsiteY32" fmla="*/ 3644087 h 4032448"/>
              <a:gd name="connsiteX33" fmla="*/ 1870520 w 2244633"/>
              <a:gd name="connsiteY33" fmla="*/ 4032448 h 4032448"/>
              <a:gd name="connsiteX34" fmla="*/ 374113 w 2244633"/>
              <a:gd name="connsiteY34" fmla="*/ 4032448 h 4032448"/>
              <a:gd name="connsiteX35" fmla="*/ 0 w 2244633"/>
              <a:gd name="connsiteY35" fmla="*/ 3644087 h 4032448"/>
              <a:gd name="connsiteX36" fmla="*/ 0 w 2244633"/>
              <a:gd name="connsiteY36" fmla="*/ 388361 h 4032448"/>
              <a:gd name="connsiteX37" fmla="*/ 374113 w 2244633"/>
              <a:gd name="connsiteY37" fmla="*/ 0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44633" h="4032448">
                <a:moveTo>
                  <a:pt x="1074311" y="3650043"/>
                </a:moveTo>
                <a:lnTo>
                  <a:pt x="1170321" y="3650043"/>
                </a:lnTo>
                <a:cubicBezTo>
                  <a:pt x="1183577" y="3650043"/>
                  <a:pt x="1194324" y="3660790"/>
                  <a:pt x="1194324" y="3674046"/>
                </a:cubicBezTo>
                <a:lnTo>
                  <a:pt x="1194324" y="3770056"/>
                </a:lnTo>
                <a:cubicBezTo>
                  <a:pt x="1194324" y="3783312"/>
                  <a:pt x="1183577" y="3794059"/>
                  <a:pt x="1170321" y="3794059"/>
                </a:cubicBezTo>
                <a:lnTo>
                  <a:pt x="1074311" y="3794059"/>
                </a:lnTo>
                <a:cubicBezTo>
                  <a:pt x="1061055" y="3794059"/>
                  <a:pt x="1050308" y="3783312"/>
                  <a:pt x="1050308" y="3770056"/>
                </a:cubicBezTo>
                <a:lnTo>
                  <a:pt x="1050308" y="3674046"/>
                </a:lnTo>
                <a:cubicBezTo>
                  <a:pt x="1050308" y="3660790"/>
                  <a:pt x="1061055" y="3650043"/>
                  <a:pt x="1074311" y="3650043"/>
                </a:cubicBezTo>
                <a:close/>
                <a:moveTo>
                  <a:pt x="1122317" y="3550171"/>
                </a:moveTo>
                <a:cubicBezTo>
                  <a:pt x="1032998" y="3550171"/>
                  <a:pt x="960590" y="3625336"/>
                  <a:pt x="960590" y="3718057"/>
                </a:cubicBezTo>
                <a:cubicBezTo>
                  <a:pt x="960590" y="3810777"/>
                  <a:pt x="1032998" y="3885942"/>
                  <a:pt x="1122317" y="3885942"/>
                </a:cubicBezTo>
                <a:cubicBezTo>
                  <a:pt x="1211635" y="3885942"/>
                  <a:pt x="1284043" y="3810777"/>
                  <a:pt x="1284043" y="3718057"/>
                </a:cubicBezTo>
                <a:cubicBezTo>
                  <a:pt x="1284043" y="3625336"/>
                  <a:pt x="1211635" y="3550171"/>
                  <a:pt x="1122317" y="3550171"/>
                </a:cubicBezTo>
                <a:close/>
                <a:moveTo>
                  <a:pt x="172664" y="402120"/>
                </a:moveTo>
                <a:lnTo>
                  <a:pt x="172664" y="3359577"/>
                </a:lnTo>
                <a:lnTo>
                  <a:pt x="2071969" y="3359577"/>
                </a:lnTo>
                <a:lnTo>
                  <a:pt x="2071969" y="402120"/>
                </a:lnTo>
                <a:close/>
                <a:moveTo>
                  <a:pt x="863349" y="133260"/>
                </a:moveTo>
                <a:cubicBezTo>
                  <a:pt x="827594" y="133260"/>
                  <a:pt x="798608" y="163350"/>
                  <a:pt x="798608" y="200468"/>
                </a:cubicBezTo>
                <a:cubicBezTo>
                  <a:pt x="798608" y="237585"/>
                  <a:pt x="827594" y="267675"/>
                  <a:pt x="863349" y="267675"/>
                </a:cubicBezTo>
                <a:lnTo>
                  <a:pt x="1381284" y="267675"/>
                </a:lnTo>
                <a:cubicBezTo>
                  <a:pt x="1417040" y="267675"/>
                  <a:pt x="1446026" y="237585"/>
                  <a:pt x="1446026" y="200468"/>
                </a:cubicBezTo>
                <a:cubicBezTo>
                  <a:pt x="1446026" y="163350"/>
                  <a:pt x="1417040" y="133260"/>
                  <a:pt x="1381284" y="133260"/>
                </a:cubicBezTo>
                <a:close/>
                <a:moveTo>
                  <a:pt x="631322" y="126821"/>
                </a:moveTo>
                <a:cubicBezTo>
                  <a:pt x="591553" y="126821"/>
                  <a:pt x="559314" y="159060"/>
                  <a:pt x="559314" y="198829"/>
                </a:cubicBezTo>
                <a:cubicBezTo>
                  <a:pt x="559314" y="238598"/>
                  <a:pt x="591553" y="270837"/>
                  <a:pt x="631322" y="270837"/>
                </a:cubicBezTo>
                <a:cubicBezTo>
                  <a:pt x="671091" y="270837"/>
                  <a:pt x="703330" y="238598"/>
                  <a:pt x="703330" y="198829"/>
                </a:cubicBezTo>
                <a:cubicBezTo>
                  <a:pt x="703330" y="159060"/>
                  <a:pt x="671091" y="126821"/>
                  <a:pt x="631322" y="126821"/>
                </a:cubicBezTo>
                <a:close/>
                <a:moveTo>
                  <a:pt x="374113" y="0"/>
                </a:moveTo>
                <a:lnTo>
                  <a:pt x="1870520" y="0"/>
                </a:lnTo>
                <a:cubicBezTo>
                  <a:pt x="2077136" y="0"/>
                  <a:pt x="2244633" y="173876"/>
                  <a:pt x="2244633" y="388361"/>
                </a:cubicBezTo>
                <a:lnTo>
                  <a:pt x="2244633" y="3644087"/>
                </a:lnTo>
                <a:cubicBezTo>
                  <a:pt x="2244633" y="3858572"/>
                  <a:pt x="2077136" y="4032448"/>
                  <a:pt x="1870520" y="4032448"/>
                </a:cubicBezTo>
                <a:lnTo>
                  <a:pt x="374113" y="4032448"/>
                </a:lnTo>
                <a:cubicBezTo>
                  <a:pt x="167497" y="4032448"/>
                  <a:pt x="0" y="3858572"/>
                  <a:pt x="0" y="3644087"/>
                </a:cubicBezTo>
                <a:lnTo>
                  <a:pt x="0" y="388361"/>
                </a:lnTo>
                <a:cubicBezTo>
                  <a:pt x="0" y="173876"/>
                  <a:pt x="167497" y="0"/>
                  <a:pt x="3741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61596703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9144000" cy="3096344"/>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933500" y="1491630"/>
            <a:ext cx="2644455" cy="199175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3613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3045692"/>
            <a:ext cx="9153525" cy="2097807"/>
          </a:xfrm>
          <a:custGeom>
            <a:avLst/>
            <a:gdLst>
              <a:gd name="connsiteX0" fmla="*/ 0 w 9144000"/>
              <a:gd name="connsiteY0" fmla="*/ 0 h 1059582"/>
              <a:gd name="connsiteX1" fmla="*/ 9144000 w 9144000"/>
              <a:gd name="connsiteY1" fmla="*/ 0 h 1059582"/>
              <a:gd name="connsiteX2" fmla="*/ 9144000 w 9144000"/>
              <a:gd name="connsiteY2" fmla="*/ 1059582 h 1059582"/>
              <a:gd name="connsiteX3" fmla="*/ 0 w 9144000"/>
              <a:gd name="connsiteY3" fmla="*/ 1059582 h 1059582"/>
              <a:gd name="connsiteX4" fmla="*/ 0 w 9144000"/>
              <a:gd name="connsiteY4" fmla="*/ 0 h 1059582"/>
              <a:gd name="connsiteX0" fmla="*/ 0 w 9153525"/>
              <a:gd name="connsiteY0" fmla="*/ 1038225 h 2097807"/>
              <a:gd name="connsiteX1" fmla="*/ 9153525 w 9153525"/>
              <a:gd name="connsiteY1" fmla="*/ 0 h 2097807"/>
              <a:gd name="connsiteX2" fmla="*/ 9144000 w 9153525"/>
              <a:gd name="connsiteY2" fmla="*/ 2097807 h 2097807"/>
              <a:gd name="connsiteX3" fmla="*/ 0 w 9153525"/>
              <a:gd name="connsiteY3" fmla="*/ 2097807 h 2097807"/>
              <a:gd name="connsiteX4" fmla="*/ 0 w 9153525"/>
              <a:gd name="connsiteY4" fmla="*/ 1038225 h 2097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525" h="2097807">
                <a:moveTo>
                  <a:pt x="0" y="1038225"/>
                </a:moveTo>
                <a:lnTo>
                  <a:pt x="9153525" y="0"/>
                </a:lnTo>
                <a:lnTo>
                  <a:pt x="9144000" y="2097807"/>
                </a:lnTo>
                <a:lnTo>
                  <a:pt x="0" y="2097807"/>
                </a:lnTo>
                <a:lnTo>
                  <a:pt x="0" y="10382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5" name="Picture 2" descr="D:\KBM-정애\014-Fullppt\PNG이미지\모니터.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1560" y="1214344"/>
            <a:ext cx="3816424" cy="366166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771160" y="1374774"/>
            <a:ext cx="3455535" cy="2323794"/>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76294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3" hasCustomPrompt="1"/>
          </p:nvPr>
        </p:nvSpPr>
        <p:spPr>
          <a:xfrm>
            <a:off x="439426" y="3075998"/>
            <a:ext cx="180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2235891" y="3075998"/>
            <a:ext cx="2862064"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6890886" y="3075998"/>
            <a:ext cx="180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5094420" y="3075998"/>
            <a:ext cx="180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439426" y="1275606"/>
            <a:ext cx="180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8" hasCustomPrompt="1"/>
          </p:nvPr>
        </p:nvSpPr>
        <p:spPr>
          <a:xfrm>
            <a:off x="6890886" y="1275606"/>
            <a:ext cx="180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53590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Images and Conten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73148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4000" b="0" baseline="0">
                <a:solidFill>
                  <a:schemeClr val="bg1"/>
                </a:solidFill>
                <a:latin typeface="Arial" pitchFamily="34" charset="0"/>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Arial" pitchFamily="34" charset="0"/>
                <a:cs typeface="Arial" pitchFamily="34" charset="0"/>
              </a:defRPr>
            </a:lvl1pPr>
          </a:lstStyle>
          <a:p>
            <a:pPr lvl="0"/>
            <a:r>
              <a:rPr lang="en-US" altLang="ko-KR" dirty="0"/>
              <a:t>Insert the title of your subtitle Here</a:t>
            </a:r>
          </a:p>
        </p:txBody>
      </p:sp>
      <p:sp>
        <p:nvSpPr>
          <p:cNvPr id="4" name="Frame 3"/>
          <p:cNvSpPr/>
          <p:nvPr userDrawn="1"/>
        </p:nvSpPr>
        <p:spPr>
          <a:xfrm>
            <a:off x="540000" y="2427734"/>
            <a:ext cx="2591840" cy="2175766"/>
          </a:xfrm>
          <a:prstGeom prst="frame">
            <a:avLst>
              <a:gd name="adj1" fmla="val 15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 name="Frame 4"/>
          <p:cNvSpPr/>
          <p:nvPr userDrawn="1"/>
        </p:nvSpPr>
        <p:spPr>
          <a:xfrm>
            <a:off x="3276080" y="2427734"/>
            <a:ext cx="2591840" cy="2175766"/>
          </a:xfrm>
          <a:prstGeom prst="frame">
            <a:avLst>
              <a:gd name="adj1" fmla="val 15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 name="Frame 5"/>
          <p:cNvSpPr/>
          <p:nvPr userDrawn="1"/>
        </p:nvSpPr>
        <p:spPr>
          <a:xfrm>
            <a:off x="6012160" y="2427734"/>
            <a:ext cx="2591840" cy="2175766"/>
          </a:xfrm>
          <a:prstGeom prst="frame">
            <a:avLst>
              <a:gd name="adj1" fmla="val 15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7" name="Picture Placeholder 2"/>
          <p:cNvSpPr>
            <a:spLocks noGrp="1"/>
          </p:cNvSpPr>
          <p:nvPr>
            <p:ph type="pic" idx="12" hasCustomPrompt="1"/>
          </p:nvPr>
        </p:nvSpPr>
        <p:spPr>
          <a:xfrm>
            <a:off x="753718"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3" hasCustomPrompt="1"/>
          </p:nvPr>
        </p:nvSpPr>
        <p:spPr>
          <a:xfrm>
            <a:off x="3483054"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6225878"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963757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Rectangle 2"/>
          <p:cNvSpPr/>
          <p:nvPr userDrawn="1"/>
        </p:nvSpPr>
        <p:spPr>
          <a:xfrm>
            <a:off x="755576" y="466625"/>
            <a:ext cx="7620148" cy="42128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p:cNvSpPr>
            <a:spLocks noGrp="1"/>
          </p:cNvSpPr>
          <p:nvPr>
            <p:ph type="pic" idx="1" hasCustomPrompt="1"/>
          </p:nvPr>
        </p:nvSpPr>
        <p:spPr>
          <a:xfrm>
            <a:off x="3275856" y="0"/>
            <a:ext cx="2592288"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539450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Images and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411510"/>
            <a:ext cx="6444208" cy="4320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그림 개체 틀 7">
            <a:extLst>
              <a:ext uri="{FF2B5EF4-FFF2-40B4-BE49-F238E27FC236}">
                <a16:creationId xmlns:a16="http://schemas.microsoft.com/office/drawing/2014/main" id="{9F2EC2D3-607F-4842-8AB5-DAC56E382FAF}"/>
              </a:ext>
            </a:extLst>
          </p:cNvPr>
          <p:cNvSpPr>
            <a:spLocks noGrp="1"/>
          </p:cNvSpPr>
          <p:nvPr>
            <p:ph type="pic" idx="1" hasCustomPrompt="1"/>
          </p:nvPr>
        </p:nvSpPr>
        <p:spPr>
          <a:xfrm>
            <a:off x="135622" y="195487"/>
            <a:ext cx="6120680" cy="4752526"/>
          </a:xfrm>
          <a:custGeom>
            <a:avLst/>
            <a:gdLst>
              <a:gd name="connsiteX0" fmla="*/ 2088232 w 6120680"/>
              <a:gd name="connsiteY0" fmla="*/ 0 h 4752526"/>
              <a:gd name="connsiteX1" fmla="*/ 4032448 w 6120680"/>
              <a:gd name="connsiteY1" fmla="*/ 0 h 4752526"/>
              <a:gd name="connsiteX2" fmla="*/ 4032448 w 6120680"/>
              <a:gd name="connsiteY2" fmla="*/ 4752526 h 4752526"/>
              <a:gd name="connsiteX3" fmla="*/ 2088232 w 6120680"/>
              <a:gd name="connsiteY3" fmla="*/ 4752526 h 4752526"/>
              <a:gd name="connsiteX4" fmla="*/ 0 w 6120680"/>
              <a:gd name="connsiteY4" fmla="*/ 0 h 4752526"/>
              <a:gd name="connsiteX5" fmla="*/ 1944216 w 6120680"/>
              <a:gd name="connsiteY5" fmla="*/ 0 h 4752526"/>
              <a:gd name="connsiteX6" fmla="*/ 1944216 w 6120680"/>
              <a:gd name="connsiteY6" fmla="*/ 4752526 h 4752526"/>
              <a:gd name="connsiteX7" fmla="*/ 0 w 6120680"/>
              <a:gd name="connsiteY7" fmla="*/ 4752526 h 4752526"/>
              <a:gd name="connsiteX8" fmla="*/ 4176464 w 6120680"/>
              <a:gd name="connsiteY8" fmla="*/ 0 h 4752526"/>
              <a:gd name="connsiteX9" fmla="*/ 6120680 w 6120680"/>
              <a:gd name="connsiteY9" fmla="*/ 0 h 4752526"/>
              <a:gd name="connsiteX10" fmla="*/ 6120680 w 6120680"/>
              <a:gd name="connsiteY10" fmla="*/ 4752526 h 4752526"/>
              <a:gd name="connsiteX11" fmla="*/ 4176464 w 6120680"/>
              <a:gd name="connsiteY11" fmla="*/ 4752526 h 475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0680" h="4752526">
                <a:moveTo>
                  <a:pt x="2088232" y="0"/>
                </a:moveTo>
                <a:lnTo>
                  <a:pt x="4032448" y="0"/>
                </a:lnTo>
                <a:lnTo>
                  <a:pt x="4032448" y="4752526"/>
                </a:lnTo>
                <a:lnTo>
                  <a:pt x="2088232" y="4752526"/>
                </a:lnTo>
                <a:close/>
                <a:moveTo>
                  <a:pt x="0" y="0"/>
                </a:moveTo>
                <a:lnTo>
                  <a:pt x="1944216" y="0"/>
                </a:lnTo>
                <a:lnTo>
                  <a:pt x="1944216" y="4752526"/>
                </a:lnTo>
                <a:lnTo>
                  <a:pt x="0" y="4752526"/>
                </a:lnTo>
                <a:close/>
                <a:moveTo>
                  <a:pt x="4176464" y="0"/>
                </a:moveTo>
                <a:lnTo>
                  <a:pt x="6120680" y="0"/>
                </a:lnTo>
                <a:lnTo>
                  <a:pt x="6120680" y="4752526"/>
                </a:lnTo>
                <a:lnTo>
                  <a:pt x="4176464" y="4752526"/>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23843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1579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Images and Contents Layout">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960440" y="267494"/>
            <a:ext cx="3294112"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7308472" y="1851670"/>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5742552" y="3435846"/>
            <a:ext cx="307792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3960440" y="1851670"/>
            <a:ext cx="172819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7" hasCustomPrompt="1"/>
          </p:nvPr>
        </p:nvSpPr>
        <p:spPr>
          <a:xfrm>
            <a:off x="5742552" y="1851099"/>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8" hasCustomPrompt="1"/>
          </p:nvPr>
        </p:nvSpPr>
        <p:spPr>
          <a:xfrm>
            <a:off x="7308472" y="267494"/>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9" hasCustomPrompt="1"/>
          </p:nvPr>
        </p:nvSpPr>
        <p:spPr>
          <a:xfrm>
            <a:off x="323528" y="267494"/>
            <a:ext cx="3273112" cy="468052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9594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1925" y="636207"/>
            <a:ext cx="4655223" cy="3951767"/>
          </a:xfrm>
          <a:prstGeom prst="rect">
            <a:avLst/>
          </a:prstGeom>
        </p:spPr>
      </p:pic>
      <p:sp>
        <p:nvSpPr>
          <p:cNvPr id="10" name="Text Placeholder 9"/>
          <p:cNvSpPr>
            <a:spLocks noGrp="1"/>
          </p:cNvSpPr>
          <p:nvPr>
            <p:ph type="body" sz="quarter" idx="10" hasCustomPrompt="1"/>
          </p:nvPr>
        </p:nvSpPr>
        <p:spPr>
          <a:xfrm>
            <a:off x="0" y="2211710"/>
            <a:ext cx="9144000" cy="576063"/>
          </a:xfrm>
          <a:prstGeom prst="rect">
            <a:avLst/>
          </a:prstGeom>
        </p:spPr>
        <p:txBody>
          <a:bodyPr anchor="ctr"/>
          <a:lstStyle>
            <a:lvl1pPr marL="0" indent="0" algn="ctr">
              <a:buNone/>
              <a:defRPr sz="3600" b="0" baseline="0">
                <a:solidFill>
                  <a:schemeClr val="bg1"/>
                </a:solidFill>
                <a:latin typeface="+mn-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2787774"/>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2" name="Rounded Rectangle 1"/>
          <p:cNvSpPr/>
          <p:nvPr userDrawn="1"/>
        </p:nvSpPr>
        <p:spPr>
          <a:xfrm>
            <a:off x="395536" y="1131589"/>
            <a:ext cx="2808312" cy="3649171"/>
          </a:xfrm>
          <a:prstGeom prst="roundRect">
            <a:avLst>
              <a:gd name="adj" fmla="val 34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latin typeface="+mn-lt"/>
                <a:cs typeface="Arial" pitchFamily="34" charset="0"/>
              </a:defRPr>
            </a:lvl1pPr>
          </a:lstStyle>
          <a:p>
            <a:pPr lvl="0"/>
            <a:r>
              <a:rPr lang="en-US" altLang="ko-KR" dirty="0"/>
              <a:t>ICON SETS LAYOUT</a:t>
            </a:r>
          </a:p>
        </p:txBody>
      </p:sp>
      <p:grpSp>
        <p:nvGrpSpPr>
          <p:cNvPr id="5" name="Group 4"/>
          <p:cNvGrpSpPr/>
          <p:nvPr userDrawn="1"/>
        </p:nvGrpSpPr>
        <p:grpSpPr>
          <a:xfrm>
            <a:off x="531932" y="1238201"/>
            <a:ext cx="2563041" cy="3349772"/>
            <a:chOff x="531932" y="1238201"/>
            <a:chExt cx="2563041" cy="3349772"/>
          </a:xfrm>
        </p:grpSpPr>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
        <p:nvSpPr>
          <p:cNvPr id="11" name="Rounded Rectangle 10"/>
          <p:cNvSpPr/>
          <p:nvPr userDrawn="1"/>
        </p:nvSpPr>
        <p:spPr>
          <a:xfrm>
            <a:off x="3419872" y="1143150"/>
            <a:ext cx="5544616" cy="3649171"/>
          </a:xfrm>
          <a:prstGeom prst="roundRect">
            <a:avLst>
              <a:gd name="adj" fmla="val 347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18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691680" y="1843719"/>
            <a:ext cx="7452320" cy="144016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3960440" y="2181679"/>
            <a:ext cx="5183560" cy="473576"/>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960440" y="2655255"/>
            <a:ext cx="51835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1317545"/>
            <a:ext cx="3151673" cy="267542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02920" y="397764"/>
            <a:ext cx="8183880" cy="3140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a:xfrm>
            <a:off x="3776663" y="4583907"/>
            <a:ext cx="2286000" cy="273844"/>
          </a:xfrm>
          <a:prstGeom prst="rect">
            <a:avLst/>
          </a:prstGeom>
        </p:spPr>
        <p:txBody>
          <a:bodyPr/>
          <a:lstStyle>
            <a:lvl1pPr>
              <a:defRPr/>
            </a:lvl1pPr>
          </a:lstStyle>
          <a:p>
            <a:pPr>
              <a:defRPr/>
            </a:pPr>
            <a:fld id="{67E55C86-E951-410F-BCF3-3F2CEFAEDFE5}" type="datetimeFigureOut">
              <a:rPr lang="en-GB"/>
              <a:pPr>
                <a:defRPr/>
              </a:pPr>
              <a:t>23/09/2020</a:t>
            </a:fld>
            <a:endParaRPr lang="en-GB"/>
          </a:p>
        </p:txBody>
      </p:sp>
      <p:sp>
        <p:nvSpPr>
          <p:cNvPr id="5" name="Footer Placeholder 17"/>
          <p:cNvSpPr>
            <a:spLocks noGrp="1"/>
          </p:cNvSpPr>
          <p:nvPr>
            <p:ph type="ftr" sz="quarter" idx="11"/>
          </p:nvPr>
        </p:nvSpPr>
        <p:spPr>
          <a:xfrm>
            <a:off x="6062663" y="4583907"/>
            <a:ext cx="2286000" cy="273844"/>
          </a:xfrm>
          <a:prstGeom prst="rect">
            <a:avLst/>
          </a:prstGeom>
        </p:spPr>
        <p:txBody>
          <a:bodyPr/>
          <a:lstStyle>
            <a:lvl1pPr>
              <a:defRPr/>
            </a:lvl1pPr>
          </a:lstStyle>
          <a:p>
            <a:pPr>
              <a:defRPr/>
            </a:pPr>
            <a:endParaRPr lang="en-GB"/>
          </a:p>
        </p:txBody>
      </p:sp>
      <p:sp>
        <p:nvSpPr>
          <p:cNvPr id="6" name="Slide Number Placeholder 4"/>
          <p:cNvSpPr>
            <a:spLocks noGrp="1"/>
          </p:cNvSpPr>
          <p:nvPr>
            <p:ph type="sldNum" sz="quarter" idx="12"/>
          </p:nvPr>
        </p:nvSpPr>
        <p:spPr>
          <a:xfrm>
            <a:off x="8348663" y="4583907"/>
            <a:ext cx="457200" cy="273844"/>
          </a:xfrm>
          <a:prstGeom prst="rect">
            <a:avLst/>
          </a:prstGeom>
        </p:spPr>
        <p:txBody>
          <a:bodyPr/>
          <a:lstStyle>
            <a:lvl1pPr>
              <a:defRPr/>
            </a:lvl1pPr>
          </a:lstStyle>
          <a:p>
            <a:pPr>
              <a:defRPr/>
            </a:pPr>
            <a:fld id="{790373ED-09BA-429C-AA52-2DE2843C469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24"/>
          <p:cNvSpPr>
            <a:spLocks noGrp="1"/>
          </p:cNvSpPr>
          <p:nvPr>
            <p:ph type="dt" sz="half" idx="10"/>
          </p:nvPr>
        </p:nvSpPr>
        <p:spPr>
          <a:xfrm>
            <a:off x="3776663" y="4583907"/>
            <a:ext cx="2286000" cy="273844"/>
          </a:xfrm>
          <a:prstGeom prst="rect">
            <a:avLst/>
          </a:prstGeom>
        </p:spPr>
        <p:txBody>
          <a:bodyPr/>
          <a:lstStyle>
            <a:lvl1pPr>
              <a:defRPr/>
            </a:lvl1pPr>
          </a:lstStyle>
          <a:p>
            <a:pPr>
              <a:defRPr/>
            </a:pPr>
            <a:fld id="{9375AFAC-0C64-4EC8-984B-FE297A722EB7}" type="datetimeFigureOut">
              <a:rPr lang="en-GB"/>
              <a:pPr>
                <a:defRPr/>
              </a:pPr>
              <a:t>23/09/2020</a:t>
            </a:fld>
            <a:endParaRPr lang="en-GB"/>
          </a:p>
        </p:txBody>
      </p:sp>
      <p:sp>
        <p:nvSpPr>
          <p:cNvPr id="3" name="Footer Placeholder 17"/>
          <p:cNvSpPr>
            <a:spLocks noGrp="1"/>
          </p:cNvSpPr>
          <p:nvPr>
            <p:ph type="ftr" sz="quarter" idx="11"/>
          </p:nvPr>
        </p:nvSpPr>
        <p:spPr>
          <a:xfrm>
            <a:off x="6062663" y="4583907"/>
            <a:ext cx="2286000" cy="273844"/>
          </a:xfrm>
          <a:prstGeom prst="rect">
            <a:avLst/>
          </a:prstGeom>
        </p:spPr>
        <p:txBody>
          <a:bodyPr/>
          <a:lstStyle>
            <a:lvl1pPr>
              <a:defRPr/>
            </a:lvl1pPr>
          </a:lstStyle>
          <a:p>
            <a:pPr>
              <a:defRPr/>
            </a:pPr>
            <a:endParaRPr lang="en-GB"/>
          </a:p>
        </p:txBody>
      </p:sp>
      <p:sp>
        <p:nvSpPr>
          <p:cNvPr id="4" name="Slide Number Placeholder 4"/>
          <p:cNvSpPr>
            <a:spLocks noGrp="1"/>
          </p:cNvSpPr>
          <p:nvPr>
            <p:ph type="sldNum" sz="quarter" idx="12"/>
          </p:nvPr>
        </p:nvSpPr>
        <p:spPr>
          <a:xfrm>
            <a:off x="8348663" y="4583907"/>
            <a:ext cx="457200" cy="273844"/>
          </a:xfrm>
          <a:prstGeom prst="rect">
            <a:avLst/>
          </a:prstGeom>
        </p:spPr>
        <p:txBody>
          <a:bodyPr/>
          <a:lstStyle>
            <a:lvl1pPr>
              <a:defRPr/>
            </a:lvl1pPr>
          </a:lstStyle>
          <a:p>
            <a:pPr>
              <a:defRPr/>
            </a:pPr>
            <a:fld id="{B0303340-5B08-44FE-8094-1305B65A55E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91680" y="123478"/>
            <a:ext cx="745232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91680" y="699542"/>
            <a:ext cx="745232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771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98" y="555526"/>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398" y="113159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5081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398" y="555526"/>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398" y="113159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552185" y="1599886"/>
            <a:ext cx="1944000" cy="21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Picture Placeholder 2"/>
          <p:cNvSpPr>
            <a:spLocks noGrp="1"/>
          </p:cNvSpPr>
          <p:nvPr>
            <p:ph type="pic" idx="1" hasCustomPrompt="1"/>
          </p:nvPr>
        </p:nvSpPr>
        <p:spPr>
          <a:xfrm>
            <a:off x="657514"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Rectangle 5"/>
          <p:cNvSpPr/>
          <p:nvPr userDrawn="1"/>
        </p:nvSpPr>
        <p:spPr>
          <a:xfrm>
            <a:off x="2582135" y="1599886"/>
            <a:ext cx="1944000" cy="21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Picture Placeholder 2"/>
          <p:cNvSpPr>
            <a:spLocks noGrp="1"/>
          </p:cNvSpPr>
          <p:nvPr>
            <p:ph type="pic" idx="12" hasCustomPrompt="1"/>
          </p:nvPr>
        </p:nvSpPr>
        <p:spPr>
          <a:xfrm>
            <a:off x="2687893"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Rectangle 7"/>
          <p:cNvSpPr/>
          <p:nvPr userDrawn="1"/>
        </p:nvSpPr>
        <p:spPr>
          <a:xfrm>
            <a:off x="4612085" y="1599886"/>
            <a:ext cx="1944000" cy="21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Picture Placeholder 2"/>
          <p:cNvSpPr>
            <a:spLocks noGrp="1"/>
          </p:cNvSpPr>
          <p:nvPr>
            <p:ph type="pic" idx="13" hasCustomPrompt="1"/>
          </p:nvPr>
        </p:nvSpPr>
        <p:spPr>
          <a:xfrm>
            <a:off x="4718272"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Rectangle 11"/>
          <p:cNvSpPr/>
          <p:nvPr userDrawn="1"/>
        </p:nvSpPr>
        <p:spPr>
          <a:xfrm>
            <a:off x="6642034" y="1599886"/>
            <a:ext cx="1944000" cy="21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Picture Placeholder 2"/>
          <p:cNvSpPr>
            <a:spLocks noGrp="1"/>
          </p:cNvSpPr>
          <p:nvPr>
            <p:ph type="pic" idx="14" hasCustomPrompt="1"/>
          </p:nvPr>
        </p:nvSpPr>
        <p:spPr>
          <a:xfrm>
            <a:off x="6748651" y="1742290"/>
            <a:ext cx="1730767" cy="1909596"/>
          </a:xfrm>
          <a:custGeom>
            <a:avLst/>
            <a:gdLst>
              <a:gd name="connsiteX0" fmla="*/ 0 w 1728191"/>
              <a:gd name="connsiteY0" fmla="*/ 0 h 1908000"/>
              <a:gd name="connsiteX1" fmla="*/ 1728191 w 1728191"/>
              <a:gd name="connsiteY1" fmla="*/ 0 h 1908000"/>
              <a:gd name="connsiteX2" fmla="*/ 1728191 w 1728191"/>
              <a:gd name="connsiteY2" fmla="*/ 1908000 h 1908000"/>
              <a:gd name="connsiteX3" fmla="*/ 0 w 1728191"/>
              <a:gd name="connsiteY3" fmla="*/ 1908000 h 1908000"/>
              <a:gd name="connsiteX4" fmla="*/ 0 w 1728191"/>
              <a:gd name="connsiteY4" fmla="*/ 0 h 1908000"/>
              <a:gd name="connsiteX0" fmla="*/ 0 w 1728191"/>
              <a:gd name="connsiteY0" fmla="*/ 1596 h 1909596"/>
              <a:gd name="connsiteX1" fmla="*/ 301499 w 1728191"/>
              <a:gd name="connsiteY1" fmla="*/ 0 h 1909596"/>
              <a:gd name="connsiteX2" fmla="*/ 1728191 w 1728191"/>
              <a:gd name="connsiteY2" fmla="*/ 1596 h 1909596"/>
              <a:gd name="connsiteX3" fmla="*/ 1728191 w 1728191"/>
              <a:gd name="connsiteY3" fmla="*/ 1909596 h 1909596"/>
              <a:gd name="connsiteX4" fmla="*/ 0 w 1728191"/>
              <a:gd name="connsiteY4" fmla="*/ 1909596 h 1909596"/>
              <a:gd name="connsiteX5" fmla="*/ 0 w 1728191"/>
              <a:gd name="connsiteY5" fmla="*/ 1596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2576 w 1730767"/>
              <a:gd name="connsiteY4" fmla="*/ 1909596 h 1909596"/>
              <a:gd name="connsiteX5" fmla="*/ 0 w 1730767"/>
              <a:gd name="connsiteY5"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909596 h 1909596"/>
              <a:gd name="connsiteX4" fmla="*/ 1401355 w 1730767"/>
              <a:gd name="connsiteY4" fmla="*/ 1906073 h 1909596"/>
              <a:gd name="connsiteX5" fmla="*/ 2576 w 1730767"/>
              <a:gd name="connsiteY5" fmla="*/ 1909596 h 1909596"/>
              <a:gd name="connsiteX6" fmla="*/ 0 w 1730767"/>
              <a:gd name="connsiteY6" fmla="*/ 308113 h 1909596"/>
              <a:gd name="connsiteX0" fmla="*/ 0 w 1730767"/>
              <a:gd name="connsiteY0" fmla="*/ 308113 h 1909596"/>
              <a:gd name="connsiteX1" fmla="*/ 304075 w 1730767"/>
              <a:gd name="connsiteY1" fmla="*/ 0 h 1909596"/>
              <a:gd name="connsiteX2" fmla="*/ 1730767 w 1730767"/>
              <a:gd name="connsiteY2" fmla="*/ 1596 h 1909596"/>
              <a:gd name="connsiteX3" fmla="*/ 1730767 w 1730767"/>
              <a:gd name="connsiteY3" fmla="*/ 1579897 h 1909596"/>
              <a:gd name="connsiteX4" fmla="*/ 1401355 w 1730767"/>
              <a:gd name="connsiteY4" fmla="*/ 1906073 h 1909596"/>
              <a:gd name="connsiteX5" fmla="*/ 2576 w 1730767"/>
              <a:gd name="connsiteY5" fmla="*/ 1909596 h 1909596"/>
              <a:gd name="connsiteX6" fmla="*/ 0 w 1730767"/>
              <a:gd name="connsiteY6" fmla="*/ 308113 h 190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0767" h="1909596">
                <a:moveTo>
                  <a:pt x="0" y="308113"/>
                </a:moveTo>
                <a:lnTo>
                  <a:pt x="304075" y="0"/>
                </a:lnTo>
                <a:lnTo>
                  <a:pt x="1730767" y="1596"/>
                </a:lnTo>
                <a:lnTo>
                  <a:pt x="1730767" y="1579897"/>
                </a:lnTo>
                <a:lnTo>
                  <a:pt x="1401355" y="1906073"/>
                </a:lnTo>
                <a:lnTo>
                  <a:pt x="2576" y="1909596"/>
                </a:lnTo>
                <a:cubicBezTo>
                  <a:pt x="1717" y="1375768"/>
                  <a:pt x="859" y="841941"/>
                  <a:pt x="0" y="308113"/>
                </a:cubicBezTo>
                <a:close/>
              </a:path>
            </a:pathLst>
          </a:custGeom>
          <a:solidFill>
            <a:schemeClr val="bg1">
              <a:lumMod val="95000"/>
            </a:schemeClr>
          </a:solidFill>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11245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7" r:id="rId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1" r:id="rId3"/>
    <p:sldLayoutId id="2147483660" r:id="rId4"/>
    <p:sldLayoutId id="2147483673" r:id="rId5"/>
    <p:sldLayoutId id="2147483655" r:id="rId6"/>
    <p:sldLayoutId id="2147483665" r:id="rId7"/>
    <p:sldLayoutId id="2147483666" r:id="rId8"/>
    <p:sldLayoutId id="2147483667" r:id="rId9"/>
    <p:sldLayoutId id="2147483674" r:id="rId10"/>
    <p:sldLayoutId id="2147483669" r:id="rId11"/>
    <p:sldLayoutId id="2147483662" r:id="rId12"/>
    <p:sldLayoutId id="2147483672" r:id="rId13"/>
    <p:sldLayoutId id="2147483664" r:id="rId14"/>
    <p:sldLayoutId id="2147483671"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US" altLang="ko-KR" dirty="0"/>
              <a:t>Reception</a:t>
            </a:r>
          </a:p>
        </p:txBody>
      </p:sp>
      <p:sp>
        <p:nvSpPr>
          <p:cNvPr id="4" name="Text Placeholder 3"/>
          <p:cNvSpPr>
            <a:spLocks noGrp="1"/>
          </p:cNvSpPr>
          <p:nvPr>
            <p:ph type="body" sz="quarter" idx="11"/>
          </p:nvPr>
        </p:nvSpPr>
        <p:spPr/>
        <p:txBody>
          <a:bodyPr/>
          <a:lstStyle/>
          <a:p>
            <a:pPr>
              <a:spcBef>
                <a:spcPts val="0"/>
              </a:spcBef>
              <a:defRPr/>
            </a:pPr>
            <a:r>
              <a:rPr lang="en-US" altLang="ko-KR" b="1" dirty="0"/>
              <a:t>At </a:t>
            </a:r>
            <a:r>
              <a:rPr lang="en-US" altLang="ko-KR" b="1" dirty="0" err="1"/>
              <a:t>Whickham</a:t>
            </a:r>
            <a:r>
              <a:rPr lang="en-US" altLang="ko-KR" b="1" dirty="0"/>
              <a:t> Parochial C of E Primary School</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865504" y="216248"/>
            <a:ext cx="941472" cy="23281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03238" y="397669"/>
            <a:ext cx="8183562" cy="3140869"/>
          </a:xfrm>
          <a:prstGeom prst="rect">
            <a:avLst/>
          </a:prstGeom>
        </p:spPr>
        <p:txBody>
          <a:bodyPr/>
          <a:lstStyle/>
          <a:p>
            <a:pPr marR="0" lvl="0" algn="l" defTabSz="914400" rtl="0" eaLnBrk="1" fontAlgn="auto" latinLnBrk="1" hangingPunct="1">
              <a:lnSpc>
                <a:spcPct val="100000"/>
              </a:lnSpc>
              <a:spcBef>
                <a:spcPct val="20000"/>
              </a:spcBef>
              <a:spcAft>
                <a:spcPts val="0"/>
              </a:spcAft>
              <a:buClrTx/>
              <a:buSzTx/>
              <a:tabLst/>
              <a:defRPr/>
            </a:pPr>
            <a:r>
              <a:rPr kumimoji="0" lang="en-GB" altLang="en-US" sz="2800" b="0" i="0" u="none" strike="noStrike" kern="1200" cap="none" spc="0" normalizeH="0" baseline="0" noProof="0" dirty="0">
                <a:ln>
                  <a:noFill/>
                </a:ln>
                <a:solidFill>
                  <a:schemeClr val="bg1"/>
                </a:solidFill>
                <a:effectLst/>
                <a:uLnTx/>
                <a:uFillTx/>
                <a:latin typeface="Arial Rounded MT Bold" pitchFamily="34" charset="0"/>
                <a:ea typeface="+mn-ea"/>
                <a:cs typeface="+mn-cs"/>
              </a:rPr>
              <a:t>When you first get a book:</a:t>
            </a:r>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r>
              <a:rPr kumimoji="0" lang="en-GB" altLang="en-US" sz="2800" b="0" i="0" u="none" strike="noStrike" kern="1200" cap="none" spc="0" normalizeH="0" baseline="0" noProof="0" dirty="0">
                <a:ln>
                  <a:noFill/>
                </a:ln>
                <a:solidFill>
                  <a:schemeClr val="bg1"/>
                </a:solidFill>
                <a:effectLst/>
                <a:uLnTx/>
                <a:uFillTx/>
                <a:latin typeface="Arial Rounded MT Bold" pitchFamily="34" charset="0"/>
                <a:ea typeface="+mn-ea"/>
                <a:cs typeface="+mn-cs"/>
              </a:rPr>
              <a:t>Help your child to know the letters and           sounds they practise at school in every </a:t>
            </a:r>
            <a:endParaRPr lang="en-GB" altLang="en-US" sz="2800" dirty="0">
              <a:solidFill>
                <a:schemeClr val="bg1"/>
              </a:solidFill>
              <a:latin typeface="Arial Rounded MT Bold" pitchFamily="34" charset="0"/>
            </a:endParaRPr>
          </a:p>
          <a:p>
            <a:pPr marR="0" lvl="0" algn="l" defTabSz="914400" rtl="0" eaLnBrk="1" fontAlgn="auto" latinLnBrk="1" hangingPunct="1">
              <a:lnSpc>
                <a:spcPct val="100000"/>
              </a:lnSpc>
              <a:spcBef>
                <a:spcPct val="20000"/>
              </a:spcBef>
              <a:spcAft>
                <a:spcPts val="0"/>
              </a:spcAft>
              <a:buClrTx/>
              <a:buSzTx/>
              <a:tabLst/>
              <a:defRPr/>
            </a:pPr>
            <a:r>
              <a:rPr lang="en-GB" altLang="en-US" sz="2800" dirty="0">
                <a:solidFill>
                  <a:schemeClr val="bg1"/>
                </a:solidFill>
                <a:latin typeface="Arial Rounded MT Bold" pitchFamily="34" charset="0"/>
              </a:rPr>
              <a:t>    </a:t>
            </a:r>
            <a:r>
              <a:rPr kumimoji="0" lang="en-GB" altLang="en-US" sz="2800" b="0" i="0" u="none" strike="noStrike" kern="1200" cap="none" spc="0" normalizeH="0" baseline="0" noProof="0" dirty="0">
                <a:ln>
                  <a:noFill/>
                </a:ln>
                <a:solidFill>
                  <a:schemeClr val="bg1"/>
                </a:solidFill>
                <a:effectLst/>
                <a:uLnTx/>
                <a:uFillTx/>
                <a:latin typeface="Arial Rounded MT Bold" pitchFamily="34" charset="0"/>
                <a:ea typeface="+mn-ea"/>
                <a:cs typeface="+mn-cs"/>
              </a:rPr>
              <a:t>aspect.</a:t>
            </a:r>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r>
              <a:rPr kumimoji="0" lang="en-GB" altLang="en-US" sz="2800" b="0" i="0" u="none" strike="noStrike" kern="1200" cap="none" spc="0" normalizeH="0" baseline="0" noProof="0" dirty="0">
                <a:ln>
                  <a:noFill/>
                </a:ln>
                <a:solidFill>
                  <a:schemeClr val="bg1"/>
                </a:solidFill>
                <a:effectLst/>
                <a:uLnTx/>
                <a:uFillTx/>
                <a:latin typeface="Arial Rounded MT Bold" pitchFamily="34" charset="0"/>
                <a:ea typeface="+mn-ea"/>
                <a:cs typeface="+mn-cs"/>
              </a:rPr>
              <a:t>Use correct pronunciation to help when your child is ready to blend, say t not ‘</a:t>
            </a:r>
            <a:r>
              <a:rPr kumimoji="0" lang="en-GB" altLang="en-US" sz="2800" b="0" i="0" u="none" strike="noStrike" kern="1200" cap="none" spc="0" normalizeH="0" baseline="0" noProof="0" dirty="0" err="1">
                <a:ln>
                  <a:noFill/>
                </a:ln>
                <a:solidFill>
                  <a:schemeClr val="bg1"/>
                </a:solidFill>
                <a:effectLst/>
                <a:uLnTx/>
                <a:uFillTx/>
                <a:latin typeface="Arial Rounded MT Bold" pitchFamily="34" charset="0"/>
                <a:ea typeface="+mn-ea"/>
                <a:cs typeface="+mn-cs"/>
              </a:rPr>
              <a:t>tuh</a:t>
            </a:r>
            <a:r>
              <a:rPr kumimoji="0" lang="en-GB" altLang="en-US" sz="2800" b="0" i="0" u="none" strike="noStrike" kern="1200" cap="none" spc="0" normalizeH="0" baseline="0" noProof="0" dirty="0">
                <a:ln>
                  <a:noFill/>
                </a:ln>
                <a:solidFill>
                  <a:schemeClr val="bg1"/>
                </a:solidFill>
                <a:effectLst/>
                <a:uLnTx/>
                <a:uFillTx/>
                <a:latin typeface="Arial Rounded MT Bold" pitchFamily="34" charset="0"/>
                <a:ea typeface="+mn-ea"/>
                <a:cs typeface="+mn-cs"/>
              </a:rPr>
              <a:t>’ (don’t add the schwa). </a:t>
            </a:r>
          </a:p>
        </p:txBody>
      </p:sp>
      <p:sp>
        <p:nvSpPr>
          <p:cNvPr id="10" name="Rectangle 9"/>
          <p:cNvSpPr/>
          <p:nvPr/>
        </p:nvSpPr>
        <p:spPr>
          <a:xfrm>
            <a:off x="1547664" y="3795886"/>
            <a:ext cx="7167667" cy="769441"/>
          </a:xfrm>
          <a:prstGeom prst="rect">
            <a:avLst/>
          </a:prstGeom>
        </p:spPr>
        <p:txBody>
          <a:bodyPr wrap="none">
            <a:spAutoFit/>
          </a:bodyPr>
          <a:lstStyle/>
          <a:p>
            <a:pPr marL="36513" lvl="0" algn="r">
              <a:spcBef>
                <a:spcPct val="0"/>
              </a:spcBef>
            </a:pPr>
            <a:r>
              <a:rPr lang="en-GB" altLang="en-US" sz="4400" dirty="0">
                <a:solidFill>
                  <a:schemeClr val="bg1"/>
                </a:solidFill>
                <a:latin typeface="KG Second Chances Sketch" pitchFamily="2" charset="0"/>
              </a:rPr>
              <a:t>Letter Sounds (phonics)</a:t>
            </a:r>
          </a:p>
        </p:txBody>
      </p:sp>
    </p:spTree>
    <p:extLst>
      <p:ext uri="{BB962C8B-B14F-4D97-AF65-F5344CB8AC3E}">
        <p14:creationId xmlns:p14="http://schemas.microsoft.com/office/powerpoint/2010/main" val="2627222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type="body" sz="quarter" idx="10"/>
          </p:nvPr>
        </p:nvSpPr>
        <p:spPr>
          <a:xfrm>
            <a:off x="611560" y="1563638"/>
            <a:ext cx="7992888" cy="576064"/>
          </a:xfrm>
        </p:spPr>
        <p:txBody>
          <a:bodyPr/>
          <a:lstStyle/>
          <a:p>
            <a:pPr eaLnBrk="1" hangingPunct="1"/>
            <a:r>
              <a:rPr lang="en-GB" altLang="en-US" sz="2400" dirty="0">
                <a:latin typeface="Arial Rounded MT Bold" pitchFamily="34" charset="0"/>
              </a:rPr>
              <a:t>Hand your child the book the wrong way round.</a:t>
            </a:r>
          </a:p>
          <a:p>
            <a:pPr eaLnBrk="1" hangingPunct="1"/>
            <a:r>
              <a:rPr lang="en-GB" altLang="en-US" sz="2400" dirty="0">
                <a:latin typeface="Arial Rounded MT Bold" pitchFamily="34" charset="0"/>
              </a:rPr>
              <a:t>Let your child hold the book when you read to him.</a:t>
            </a:r>
          </a:p>
          <a:p>
            <a:pPr eaLnBrk="1" hangingPunct="1"/>
            <a:r>
              <a:rPr lang="en-GB" altLang="en-US" sz="2400" dirty="0">
                <a:latin typeface="Arial Rounded MT Bold" pitchFamily="34" charset="0"/>
              </a:rPr>
              <a:t>Don’t turn the pages for them, let them get used to </a:t>
            </a:r>
            <a:br>
              <a:rPr lang="en-GB" altLang="en-US" sz="2400" dirty="0">
                <a:latin typeface="Arial Rounded MT Bold" pitchFamily="34" charset="0"/>
              </a:rPr>
            </a:br>
            <a:r>
              <a:rPr lang="en-GB" altLang="en-US" sz="2400" dirty="0">
                <a:latin typeface="Arial Rounded MT Bold" pitchFamily="34" charset="0"/>
              </a:rPr>
              <a:t>doing this.</a:t>
            </a:r>
          </a:p>
          <a:p>
            <a:pPr eaLnBrk="1" hangingPunct="1"/>
            <a:r>
              <a:rPr lang="en-GB" altLang="en-US" sz="2400" dirty="0">
                <a:latin typeface="Arial Rounded MT Bold" pitchFamily="34" charset="0"/>
              </a:rPr>
              <a:t>Ask your child – “where should I start to read?”</a:t>
            </a:r>
          </a:p>
        </p:txBody>
      </p:sp>
      <p:sp>
        <p:nvSpPr>
          <p:cNvPr id="6" name="Rectangle 5"/>
          <p:cNvSpPr/>
          <p:nvPr/>
        </p:nvSpPr>
        <p:spPr>
          <a:xfrm>
            <a:off x="2339752" y="3867894"/>
            <a:ext cx="6249788" cy="769441"/>
          </a:xfrm>
          <a:prstGeom prst="rect">
            <a:avLst/>
          </a:prstGeom>
        </p:spPr>
        <p:txBody>
          <a:bodyPr wrap="none">
            <a:spAutoFit/>
          </a:bodyPr>
          <a:lstStyle/>
          <a:p>
            <a:pPr marL="36513" lvl="0" algn="r">
              <a:spcBef>
                <a:spcPct val="0"/>
              </a:spcBef>
            </a:pPr>
            <a:r>
              <a:rPr lang="en-GB" altLang="en-US" sz="4400" dirty="0">
                <a:solidFill>
                  <a:schemeClr val="bg1"/>
                </a:solidFill>
                <a:latin typeface="KG Second Chances Sketch" pitchFamily="2" charset="0"/>
              </a:rPr>
              <a:t>Conventions of Print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type="body" sz="quarter" idx="10"/>
          </p:nvPr>
        </p:nvSpPr>
        <p:spPr>
          <a:xfrm>
            <a:off x="539552" y="1779662"/>
            <a:ext cx="8064896" cy="576064"/>
          </a:xfrm>
          <a:prstGeom prst="rect">
            <a:avLst/>
          </a:prstGeom>
        </p:spPr>
        <p:txBody>
          <a:bodyPr/>
          <a:lstStyle/>
          <a:p>
            <a:pPr eaLnBrk="1" hangingPunct="1"/>
            <a:r>
              <a:rPr lang="en-GB" altLang="en-US" sz="2400" dirty="0">
                <a:latin typeface="Arial Rounded MT Bold" pitchFamily="34" charset="0"/>
              </a:rPr>
              <a:t>You will notice that there are some words which </a:t>
            </a:r>
            <a:br>
              <a:rPr lang="en-GB" altLang="en-US" sz="2400" dirty="0">
                <a:latin typeface="Arial Rounded MT Bold" pitchFamily="34" charset="0"/>
              </a:rPr>
            </a:br>
            <a:r>
              <a:rPr lang="en-GB" altLang="en-US" sz="2400" dirty="0">
                <a:latin typeface="Arial Rounded MT Bold" pitchFamily="34" charset="0"/>
              </a:rPr>
              <a:t>cannot be sounded out, for example ‘once’ and ‘the’.</a:t>
            </a:r>
            <a:br>
              <a:rPr lang="en-GB" altLang="en-US" sz="2400" dirty="0">
                <a:latin typeface="Arial Rounded MT Bold" pitchFamily="34" charset="0"/>
              </a:rPr>
            </a:br>
            <a:r>
              <a:rPr lang="en-GB" altLang="en-US" sz="2400" dirty="0">
                <a:latin typeface="Arial Rounded MT Bold" pitchFamily="34" charset="0"/>
              </a:rPr>
              <a:t>These words are tricky words, and we need to know </a:t>
            </a:r>
            <a:br>
              <a:rPr lang="en-GB" altLang="en-US" sz="2400" dirty="0">
                <a:latin typeface="Arial Rounded MT Bold" pitchFamily="34" charset="0"/>
              </a:rPr>
            </a:br>
            <a:r>
              <a:rPr lang="en-GB" altLang="en-US" sz="2400" dirty="0">
                <a:latin typeface="Arial Rounded MT Bold" pitchFamily="34" charset="0"/>
              </a:rPr>
              <a:t>them because  they appear frequently in reading.</a:t>
            </a:r>
          </a:p>
          <a:p>
            <a:r>
              <a:rPr lang="en-GB" altLang="en-US" sz="2400" dirty="0">
                <a:latin typeface="Arial Rounded MT Bold" pitchFamily="34" charset="0"/>
              </a:rPr>
              <a:t> To support your child in recognising these words,   </a:t>
            </a:r>
            <a:br>
              <a:rPr lang="en-GB" altLang="en-US" sz="2400" dirty="0">
                <a:latin typeface="Arial Rounded MT Bold" pitchFamily="34" charset="0"/>
              </a:rPr>
            </a:br>
            <a:r>
              <a:rPr lang="en-GB" altLang="en-US" sz="2400" dirty="0">
                <a:latin typeface="Arial Rounded MT Bold" pitchFamily="34" charset="0"/>
              </a:rPr>
              <a:t>write them down and then put them on flashcards. </a:t>
            </a:r>
            <a:br>
              <a:rPr lang="en-GB" altLang="en-US" sz="2400" dirty="0">
                <a:latin typeface="Arial Rounded MT Bold" pitchFamily="34" charset="0"/>
              </a:rPr>
            </a:br>
            <a:r>
              <a:rPr lang="en-GB" altLang="en-US" sz="2400" dirty="0">
                <a:latin typeface="Arial Rounded MT Bold" pitchFamily="34" charset="0"/>
              </a:rPr>
              <a:t>Play ‘my pile, your pile’  or ‘</a:t>
            </a:r>
            <a:r>
              <a:rPr lang="en-GB" altLang="en-US" sz="2400" dirty="0" err="1">
                <a:latin typeface="Arial Rounded MT Bold" pitchFamily="34" charset="0"/>
              </a:rPr>
              <a:t>Quickwrite</a:t>
            </a:r>
            <a:r>
              <a:rPr lang="en-GB" altLang="en-US" sz="2400" dirty="0">
                <a:latin typeface="Arial Rounded MT Bold" pitchFamily="34" charset="0"/>
              </a:rPr>
              <a:t>’. </a:t>
            </a:r>
          </a:p>
        </p:txBody>
      </p:sp>
      <p:sp>
        <p:nvSpPr>
          <p:cNvPr id="6" name="Rectangle 5"/>
          <p:cNvSpPr/>
          <p:nvPr/>
        </p:nvSpPr>
        <p:spPr>
          <a:xfrm>
            <a:off x="1939130" y="4011910"/>
            <a:ext cx="6690871" cy="707886"/>
          </a:xfrm>
          <a:prstGeom prst="rect">
            <a:avLst/>
          </a:prstGeom>
        </p:spPr>
        <p:txBody>
          <a:bodyPr wrap="none">
            <a:spAutoFit/>
          </a:bodyPr>
          <a:lstStyle/>
          <a:p>
            <a:pPr marL="36513" lvl="0" algn="r">
              <a:spcBef>
                <a:spcPct val="0"/>
              </a:spcBef>
            </a:pPr>
            <a:r>
              <a:rPr lang="en-GB" altLang="en-US" sz="4000" dirty="0">
                <a:solidFill>
                  <a:schemeClr val="bg1"/>
                </a:solidFill>
                <a:latin typeface="KG Second Chances Sketch" pitchFamily="2" charset="0"/>
              </a:rPr>
              <a:t>Common (tricky) words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type="body" sz="quarter" idx="10"/>
          </p:nvPr>
        </p:nvSpPr>
        <p:spPr>
          <a:xfrm>
            <a:off x="467544" y="1779662"/>
            <a:ext cx="8208912" cy="576064"/>
          </a:xfrm>
        </p:spPr>
        <p:txBody>
          <a:bodyPr/>
          <a:lstStyle/>
          <a:p>
            <a:pPr eaLnBrk="1" hangingPunct="1"/>
            <a:r>
              <a:rPr lang="en-GB" altLang="en-US" sz="2400" dirty="0">
                <a:latin typeface="Arial Rounded MT Bold" pitchFamily="34" charset="0"/>
              </a:rPr>
              <a:t>Ask – “What is this book about?” Point to relevant </a:t>
            </a:r>
            <a:br>
              <a:rPr lang="en-GB" altLang="en-US" sz="2400" dirty="0">
                <a:latin typeface="Arial Rounded MT Bold" pitchFamily="34" charset="0"/>
              </a:rPr>
            </a:br>
            <a:r>
              <a:rPr lang="en-GB" altLang="en-US" sz="2400" dirty="0">
                <a:latin typeface="Arial Rounded MT Bold" pitchFamily="34" charset="0"/>
              </a:rPr>
              <a:t>words in text.</a:t>
            </a:r>
          </a:p>
          <a:p>
            <a:pPr eaLnBrk="1" hangingPunct="1"/>
            <a:r>
              <a:rPr lang="en-GB" altLang="en-US" sz="2400" dirty="0">
                <a:latin typeface="Arial Rounded MT Bold" pitchFamily="34" charset="0"/>
              </a:rPr>
              <a:t>Make obvious mistakes linked to meaning, then ask </a:t>
            </a:r>
            <a:br>
              <a:rPr lang="en-GB" altLang="en-US" sz="2400" dirty="0">
                <a:latin typeface="Arial Rounded MT Bold" pitchFamily="34" charset="0"/>
              </a:rPr>
            </a:br>
            <a:r>
              <a:rPr lang="en-GB" altLang="en-US" sz="2400" dirty="0">
                <a:latin typeface="Arial Rounded MT Bold" pitchFamily="34" charset="0"/>
              </a:rPr>
              <a:t>how they know when they correct you. </a:t>
            </a:r>
          </a:p>
          <a:p>
            <a:pPr eaLnBrk="1" hangingPunct="1"/>
            <a:r>
              <a:rPr lang="en-GB" altLang="en-US" sz="2400" dirty="0">
                <a:latin typeface="Arial Rounded MT Bold" pitchFamily="34" charset="0"/>
              </a:rPr>
              <a:t>If they know an initial sound, use this as evidence of </a:t>
            </a:r>
            <a:br>
              <a:rPr lang="en-GB" altLang="en-US" sz="2400" dirty="0">
                <a:latin typeface="Arial Rounded MT Bold" pitchFamily="34" charset="0"/>
              </a:rPr>
            </a:br>
            <a:r>
              <a:rPr lang="en-GB" altLang="en-US" sz="2400" dirty="0">
                <a:latin typeface="Arial Rounded MT Bold" pitchFamily="34" charset="0"/>
              </a:rPr>
              <a:t>their correct answer.</a:t>
            </a:r>
          </a:p>
        </p:txBody>
      </p:sp>
      <p:sp>
        <p:nvSpPr>
          <p:cNvPr id="6" name="Rectangle 5"/>
          <p:cNvSpPr/>
          <p:nvPr/>
        </p:nvSpPr>
        <p:spPr>
          <a:xfrm>
            <a:off x="1996199" y="3867894"/>
            <a:ext cx="6705810" cy="707886"/>
          </a:xfrm>
          <a:prstGeom prst="rect">
            <a:avLst/>
          </a:prstGeom>
        </p:spPr>
        <p:txBody>
          <a:bodyPr wrap="none">
            <a:spAutoFit/>
          </a:bodyPr>
          <a:lstStyle/>
          <a:p>
            <a:pPr marL="36513" lvl="0" algn="r">
              <a:spcBef>
                <a:spcPct val="0"/>
              </a:spcBef>
            </a:pPr>
            <a:r>
              <a:rPr lang="en-GB" altLang="en-US" sz="4000" dirty="0">
                <a:solidFill>
                  <a:schemeClr val="bg1"/>
                </a:solidFill>
                <a:latin typeface="KG Second Chances Sketch" pitchFamily="2" charset="0"/>
              </a:rPr>
              <a:t>Text is linked to content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2"/>
          <p:cNvSpPr>
            <a:spLocks/>
          </p:cNvSpPr>
          <p:nvPr/>
        </p:nvSpPr>
        <p:spPr bwMode="auto">
          <a:xfrm>
            <a:off x="468313" y="1383506"/>
            <a:ext cx="8183562" cy="3140869"/>
          </a:xfrm>
          <a:prstGeom prst="rect">
            <a:avLst/>
          </a:prstGeom>
          <a:noFill/>
          <a:ln w="9525">
            <a:noFill/>
            <a:miter lim="800000"/>
            <a:headEnd/>
            <a:tailEnd/>
          </a:ln>
        </p:spPr>
        <p:txBody>
          <a:bodyPr lIns="182880" tIns="91440"/>
          <a:lstStyle/>
          <a:p>
            <a:pPr marL="265113" indent="-265113">
              <a:spcBef>
                <a:spcPts val="250"/>
              </a:spcBef>
              <a:buClr>
                <a:schemeClr val="accent1"/>
              </a:buClr>
              <a:buSzPct val="80000"/>
              <a:buFont typeface="Arial" pitchFamily="34" charset="0"/>
              <a:buChar char="•"/>
            </a:pPr>
            <a:r>
              <a:rPr lang="en-GB" altLang="en-US" sz="2800" b="0" dirty="0">
                <a:solidFill>
                  <a:schemeClr val="bg1"/>
                </a:solidFill>
                <a:latin typeface="Arial Rounded MT Bold" pitchFamily="34" charset="0"/>
              </a:rPr>
              <a:t>This is the point at which you can be most </a:t>
            </a:r>
          </a:p>
          <a:p>
            <a:pPr marL="265113" indent="-265113">
              <a:spcBef>
                <a:spcPts val="250"/>
              </a:spcBef>
              <a:buClr>
                <a:schemeClr val="accent1"/>
              </a:buClr>
              <a:buSzPct val="80000"/>
            </a:pPr>
            <a:r>
              <a:rPr lang="en-GB" altLang="en-US" sz="2800" dirty="0">
                <a:solidFill>
                  <a:schemeClr val="bg1"/>
                </a:solidFill>
                <a:latin typeface="Arial Rounded MT Bold" pitchFamily="34" charset="0"/>
              </a:rPr>
              <a:t>	</a:t>
            </a:r>
            <a:r>
              <a:rPr lang="en-GB" altLang="en-US" sz="2800" b="0" dirty="0">
                <a:solidFill>
                  <a:schemeClr val="bg1"/>
                </a:solidFill>
                <a:latin typeface="Arial Rounded MT Bold" pitchFamily="34" charset="0"/>
              </a:rPr>
              <a:t>effective.</a:t>
            </a:r>
          </a:p>
          <a:p>
            <a:pPr marL="265113" indent="-265113">
              <a:spcBef>
                <a:spcPts val="250"/>
              </a:spcBef>
              <a:buClr>
                <a:schemeClr val="accent1"/>
              </a:buClr>
              <a:buSzPct val="80000"/>
              <a:buFont typeface="Arial" pitchFamily="34" charset="0"/>
              <a:buChar char="•"/>
            </a:pPr>
            <a:r>
              <a:rPr lang="en-GB" altLang="en-US" sz="2800" b="0" dirty="0">
                <a:solidFill>
                  <a:schemeClr val="bg1"/>
                </a:solidFill>
                <a:latin typeface="Arial Rounded MT Bold" pitchFamily="34" charset="0"/>
              </a:rPr>
              <a:t>This is the part where your reaction can </a:t>
            </a:r>
            <a:br>
              <a:rPr lang="en-GB" altLang="en-US" sz="2800" b="0" dirty="0">
                <a:solidFill>
                  <a:schemeClr val="bg1"/>
                </a:solidFill>
                <a:latin typeface="Arial Rounded MT Bold" pitchFamily="34" charset="0"/>
              </a:rPr>
            </a:br>
            <a:r>
              <a:rPr lang="en-GB" altLang="en-US" sz="2800" b="0" dirty="0">
                <a:solidFill>
                  <a:schemeClr val="bg1"/>
                </a:solidFill>
                <a:latin typeface="Arial Rounded MT Bold" pitchFamily="34" charset="0"/>
              </a:rPr>
              <a:t>help your child to make the leap into </a:t>
            </a:r>
          </a:p>
          <a:p>
            <a:pPr marL="265113" indent="-265113">
              <a:spcBef>
                <a:spcPts val="250"/>
              </a:spcBef>
              <a:buClr>
                <a:schemeClr val="accent1"/>
              </a:buClr>
              <a:buSzPct val="80000"/>
            </a:pPr>
            <a:r>
              <a:rPr lang="en-GB" altLang="en-US" sz="2800" dirty="0">
                <a:solidFill>
                  <a:schemeClr val="bg1"/>
                </a:solidFill>
                <a:latin typeface="Arial Rounded MT Bold" pitchFamily="34" charset="0"/>
              </a:rPr>
              <a:t>	</a:t>
            </a:r>
            <a:r>
              <a:rPr lang="en-GB" altLang="en-US" sz="2800" b="0" dirty="0">
                <a:solidFill>
                  <a:schemeClr val="bg1"/>
                </a:solidFill>
                <a:latin typeface="Arial Rounded MT Bold" pitchFamily="34" charset="0"/>
              </a:rPr>
              <a:t>understanding the otherwise implied facts </a:t>
            </a:r>
          </a:p>
          <a:p>
            <a:pPr marL="265113" indent="-265113">
              <a:spcBef>
                <a:spcPts val="250"/>
              </a:spcBef>
              <a:buClr>
                <a:schemeClr val="accent1"/>
              </a:buClr>
              <a:buSzPct val="80000"/>
            </a:pPr>
            <a:r>
              <a:rPr lang="en-GB" altLang="en-US" sz="2800" dirty="0">
                <a:solidFill>
                  <a:schemeClr val="bg1"/>
                </a:solidFill>
                <a:latin typeface="Arial Rounded MT Bold" pitchFamily="34" charset="0"/>
              </a:rPr>
              <a:t>	</a:t>
            </a:r>
            <a:r>
              <a:rPr lang="en-GB" altLang="en-US" sz="2800" b="0" dirty="0">
                <a:solidFill>
                  <a:schemeClr val="bg1"/>
                </a:solidFill>
                <a:latin typeface="Arial Rounded MT Bold" pitchFamily="34" charset="0"/>
              </a:rPr>
              <a:t>about how text works.  </a:t>
            </a:r>
          </a:p>
        </p:txBody>
      </p:sp>
      <p:sp>
        <p:nvSpPr>
          <p:cNvPr id="7" name="TextBox 6"/>
          <p:cNvSpPr txBox="1"/>
          <p:nvPr/>
        </p:nvSpPr>
        <p:spPr>
          <a:xfrm>
            <a:off x="755576" y="627534"/>
            <a:ext cx="7560840" cy="677108"/>
          </a:xfrm>
          <a:prstGeom prst="rect">
            <a:avLst/>
          </a:prstGeom>
          <a:noFill/>
        </p:spPr>
        <p:txBody>
          <a:bodyPr wrap="square" rtlCol="0">
            <a:spAutoFit/>
          </a:bodyPr>
          <a:lstStyle/>
          <a:p>
            <a:r>
              <a:rPr lang="en-GB" sz="3800" dirty="0">
                <a:solidFill>
                  <a:schemeClr val="bg1"/>
                </a:solidFill>
                <a:latin typeface="KG Second Chances Sketch" pitchFamily="2" charset="0"/>
              </a:rPr>
              <a:t>At Points of Error or Refusal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Content Placeholder 2"/>
          <p:cNvSpPr>
            <a:spLocks/>
          </p:cNvSpPr>
          <p:nvPr/>
        </p:nvSpPr>
        <p:spPr bwMode="auto">
          <a:xfrm>
            <a:off x="611560" y="1347614"/>
            <a:ext cx="8183563" cy="3140869"/>
          </a:xfrm>
          <a:prstGeom prst="rect">
            <a:avLst/>
          </a:prstGeom>
          <a:noFill/>
          <a:ln w="9525">
            <a:noFill/>
            <a:miter lim="800000"/>
            <a:headEnd/>
            <a:tailEnd/>
          </a:ln>
        </p:spPr>
        <p:txBody>
          <a:bodyPr lIns="182880" tIns="91440"/>
          <a:lstStyle/>
          <a:p>
            <a:pPr marL="265113" indent="-265113">
              <a:spcBef>
                <a:spcPts val="250"/>
              </a:spcBef>
              <a:buClr>
                <a:schemeClr val="accent1"/>
              </a:buClr>
              <a:buSzPct val="80000"/>
              <a:buFont typeface="Wingdings 2" pitchFamily="18" charset="2"/>
              <a:buChar char=""/>
            </a:pPr>
            <a:r>
              <a:rPr lang="en-GB" altLang="en-US" sz="2400" b="0" dirty="0">
                <a:solidFill>
                  <a:schemeClr val="bg1"/>
                </a:solidFill>
                <a:latin typeface="Arial Rounded MT Bold" pitchFamily="34" charset="0"/>
              </a:rPr>
              <a:t>Saying letters then moving on without blending.</a:t>
            </a:r>
          </a:p>
          <a:p>
            <a:pPr marL="265113" indent="-265113">
              <a:spcBef>
                <a:spcPts val="250"/>
              </a:spcBef>
              <a:buClr>
                <a:schemeClr val="accent1"/>
              </a:buClr>
              <a:buSzPct val="80000"/>
              <a:buFont typeface="Wingdings 2" pitchFamily="18" charset="2"/>
              <a:buChar char=""/>
            </a:pPr>
            <a:r>
              <a:rPr lang="en-GB" altLang="en-US" sz="2400" b="0" dirty="0">
                <a:solidFill>
                  <a:schemeClr val="bg1"/>
                </a:solidFill>
                <a:latin typeface="Arial Rounded MT Bold" pitchFamily="34" charset="0"/>
              </a:rPr>
              <a:t>Sounding out, then guessing at a word that is not </a:t>
            </a:r>
          </a:p>
          <a:p>
            <a:pPr>
              <a:spcBef>
                <a:spcPts val="250"/>
              </a:spcBef>
              <a:buClr>
                <a:schemeClr val="accent1"/>
              </a:buClr>
              <a:buSzPct val="80000"/>
            </a:pPr>
            <a:r>
              <a:rPr lang="en-GB" altLang="en-US" sz="2400" dirty="0">
                <a:solidFill>
                  <a:schemeClr val="bg1"/>
                </a:solidFill>
                <a:latin typeface="Arial Rounded MT Bold" pitchFamily="34" charset="0"/>
              </a:rPr>
              <a:t>    </a:t>
            </a:r>
            <a:r>
              <a:rPr lang="en-GB" altLang="en-US" sz="2400" b="0" dirty="0">
                <a:solidFill>
                  <a:schemeClr val="bg1"/>
                </a:solidFill>
                <a:latin typeface="Arial Rounded MT Bold" pitchFamily="34" charset="0"/>
              </a:rPr>
              <a:t>linked to the book or the sounds.</a:t>
            </a:r>
          </a:p>
          <a:p>
            <a:pPr marL="265113" indent="-265113">
              <a:spcBef>
                <a:spcPts val="250"/>
              </a:spcBef>
              <a:buClr>
                <a:schemeClr val="accent1"/>
              </a:buClr>
              <a:buSzPct val="80000"/>
              <a:buFont typeface="Wingdings 2" pitchFamily="18" charset="2"/>
              <a:buChar char=""/>
            </a:pPr>
            <a:r>
              <a:rPr lang="en-GB" altLang="en-US" sz="2400" b="0" dirty="0">
                <a:solidFill>
                  <a:schemeClr val="bg1"/>
                </a:solidFill>
                <a:latin typeface="Arial Rounded MT Bold" pitchFamily="34" charset="0"/>
              </a:rPr>
              <a:t>Guess at a word based on the content, without </a:t>
            </a:r>
            <a:br>
              <a:rPr lang="en-GB" altLang="en-US" sz="2400" dirty="0">
                <a:solidFill>
                  <a:schemeClr val="bg1"/>
                </a:solidFill>
                <a:latin typeface="Arial Rounded MT Bold" pitchFamily="34" charset="0"/>
              </a:rPr>
            </a:br>
            <a:r>
              <a:rPr lang="en-GB" altLang="en-US" sz="2400" b="0" dirty="0">
                <a:solidFill>
                  <a:schemeClr val="bg1"/>
                </a:solidFill>
                <a:latin typeface="Arial Rounded MT Bold" pitchFamily="34" charset="0"/>
              </a:rPr>
              <a:t>applying any sound knowledge (sometimes even </a:t>
            </a:r>
          </a:p>
          <a:p>
            <a:pPr>
              <a:spcBef>
                <a:spcPts val="250"/>
              </a:spcBef>
              <a:buClr>
                <a:schemeClr val="accent1"/>
              </a:buClr>
              <a:buSzPct val="80000"/>
            </a:pPr>
            <a:r>
              <a:rPr lang="en-GB" altLang="en-US" sz="2400" dirty="0">
                <a:solidFill>
                  <a:schemeClr val="bg1"/>
                </a:solidFill>
                <a:latin typeface="Arial Rounded MT Bold" pitchFamily="34" charset="0"/>
              </a:rPr>
              <a:t>   </a:t>
            </a:r>
            <a:r>
              <a:rPr lang="en-GB" altLang="en-US" sz="2400" b="0" dirty="0">
                <a:solidFill>
                  <a:schemeClr val="bg1"/>
                </a:solidFill>
                <a:latin typeface="Arial Rounded MT Bold" pitchFamily="34" charset="0"/>
              </a:rPr>
              <a:t>when they have sounded out the first letter!)</a:t>
            </a:r>
            <a:r>
              <a:rPr lang="en-GB" altLang="en-US" sz="2800" b="0" dirty="0">
                <a:solidFill>
                  <a:schemeClr val="bg1"/>
                </a:solidFill>
                <a:latin typeface="Arial Rounded MT Bold" pitchFamily="34" charset="0"/>
              </a:rPr>
              <a:t>  </a:t>
            </a:r>
          </a:p>
        </p:txBody>
      </p:sp>
      <p:sp>
        <p:nvSpPr>
          <p:cNvPr id="6" name="Text Placeholder 5"/>
          <p:cNvSpPr>
            <a:spLocks noGrp="1"/>
          </p:cNvSpPr>
          <p:nvPr>
            <p:ph type="body" sz="quarter" idx="10"/>
          </p:nvPr>
        </p:nvSpPr>
        <p:spPr>
          <a:xfrm>
            <a:off x="827584" y="555526"/>
            <a:ext cx="8314018" cy="576064"/>
          </a:xfrm>
        </p:spPr>
        <p:txBody>
          <a:bodyPr/>
          <a:lstStyle/>
          <a:p>
            <a:pPr algn="l"/>
            <a:r>
              <a:rPr lang="en-GB" sz="4400" dirty="0">
                <a:latin typeface="KG Second Chances Sketch" pitchFamily="2" charset="0"/>
              </a:rPr>
              <a:t>Common errors: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Content Placeholder 2"/>
          <p:cNvSpPr>
            <a:spLocks/>
          </p:cNvSpPr>
          <p:nvPr/>
        </p:nvSpPr>
        <p:spPr bwMode="auto">
          <a:xfrm>
            <a:off x="359024" y="1131590"/>
            <a:ext cx="8784976" cy="3140869"/>
          </a:xfrm>
          <a:prstGeom prst="rect">
            <a:avLst/>
          </a:prstGeom>
          <a:noFill/>
          <a:ln w="9525">
            <a:noFill/>
            <a:miter lim="800000"/>
            <a:headEnd/>
            <a:tailEnd/>
          </a:ln>
        </p:spPr>
        <p:txBody>
          <a:bodyPr lIns="182880" tIns="91440"/>
          <a:lstStyle/>
          <a:p>
            <a:pPr marL="265113" indent="-265113">
              <a:spcBef>
                <a:spcPts val="250"/>
              </a:spcBef>
              <a:buClr>
                <a:schemeClr val="accent1"/>
              </a:buClr>
              <a:buSzPct val="80000"/>
              <a:buFont typeface="Wingdings 2" pitchFamily="18" charset="2"/>
              <a:buNone/>
            </a:pPr>
            <a:r>
              <a:rPr lang="en-GB" altLang="en-US" sz="3200" b="0" dirty="0">
                <a:latin typeface="Arial Rounded MT Bold" pitchFamily="34" charset="0"/>
              </a:rPr>
              <a:t>  </a:t>
            </a:r>
            <a:r>
              <a:rPr lang="en-GB" altLang="en-US" sz="2500" b="0" dirty="0">
                <a:solidFill>
                  <a:schemeClr val="bg1"/>
                </a:solidFill>
                <a:latin typeface="Arial Rounded MT Bold" pitchFamily="34" charset="0"/>
              </a:rPr>
              <a:t>At points of error:</a:t>
            </a:r>
          </a:p>
          <a:p>
            <a:pPr marL="265113" indent="-265113">
              <a:spcBef>
                <a:spcPts val="250"/>
              </a:spcBef>
              <a:buClr>
                <a:schemeClr val="accent1"/>
              </a:buClr>
              <a:buSzPct val="80000"/>
              <a:buFont typeface="Wingdings 2" pitchFamily="18" charset="2"/>
              <a:buNone/>
            </a:pPr>
            <a:r>
              <a:rPr lang="en-GB" altLang="en-US" sz="2500" b="0" dirty="0">
                <a:solidFill>
                  <a:schemeClr val="bg1"/>
                </a:solidFill>
                <a:latin typeface="Arial Rounded MT Bold" pitchFamily="34" charset="0"/>
              </a:rPr>
              <a:t>“Could it be that?”  </a:t>
            </a:r>
          </a:p>
          <a:p>
            <a:pPr marL="265113" indent="-265113">
              <a:spcBef>
                <a:spcPts val="250"/>
              </a:spcBef>
              <a:buClr>
                <a:schemeClr val="accent1"/>
              </a:buClr>
              <a:buSzPct val="80000"/>
              <a:buFont typeface="Wingdings 2" pitchFamily="18" charset="2"/>
              <a:buNone/>
            </a:pPr>
            <a:r>
              <a:rPr lang="en-GB" altLang="en-US" sz="2500" b="0" dirty="0">
                <a:solidFill>
                  <a:schemeClr val="bg1"/>
                </a:solidFill>
                <a:latin typeface="Arial Rounded MT Bold" pitchFamily="34" charset="0"/>
              </a:rPr>
              <a:t>“Use the sounds to help you.”</a:t>
            </a:r>
          </a:p>
          <a:p>
            <a:pPr marL="265113" indent="-265113">
              <a:spcBef>
                <a:spcPts val="250"/>
              </a:spcBef>
              <a:buClr>
                <a:schemeClr val="accent1"/>
              </a:buClr>
              <a:buSzPct val="80000"/>
              <a:buFont typeface="Wingdings 2" pitchFamily="18" charset="2"/>
              <a:buNone/>
            </a:pPr>
            <a:r>
              <a:rPr lang="en-GB" altLang="en-US" sz="2500" b="0" dirty="0">
                <a:solidFill>
                  <a:schemeClr val="bg1"/>
                </a:solidFill>
                <a:latin typeface="Arial Rounded MT Bold" pitchFamily="34" charset="0"/>
              </a:rPr>
              <a:t>“Would that make sense in sentence?” or, “do we </a:t>
            </a:r>
          </a:p>
          <a:p>
            <a:pPr marL="265113" indent="-265113">
              <a:spcBef>
                <a:spcPts val="250"/>
              </a:spcBef>
              <a:buClr>
                <a:schemeClr val="accent1"/>
              </a:buClr>
              <a:buSzPct val="80000"/>
              <a:buFont typeface="Wingdings 2" pitchFamily="18" charset="2"/>
              <a:buNone/>
            </a:pPr>
            <a:r>
              <a:rPr lang="en-GB" altLang="en-US" sz="2500" dirty="0">
                <a:solidFill>
                  <a:schemeClr val="bg1"/>
                </a:solidFill>
                <a:latin typeface="Arial Rounded MT Bold" pitchFamily="34" charset="0"/>
              </a:rPr>
              <a:t>  </a:t>
            </a:r>
            <a:r>
              <a:rPr lang="en-GB" altLang="en-US" sz="2500" b="0" dirty="0">
                <a:solidFill>
                  <a:schemeClr val="bg1"/>
                </a:solidFill>
                <a:latin typeface="Arial Rounded MT Bold" pitchFamily="34" charset="0"/>
              </a:rPr>
              <a:t>usually say it like that?”</a:t>
            </a:r>
          </a:p>
          <a:p>
            <a:pPr marL="265113" indent="-265113">
              <a:spcBef>
                <a:spcPts val="250"/>
              </a:spcBef>
              <a:buClr>
                <a:schemeClr val="accent1"/>
              </a:buClr>
              <a:buSzPct val="80000"/>
              <a:buFont typeface="Wingdings 2" pitchFamily="18" charset="2"/>
              <a:buNone/>
            </a:pPr>
            <a:r>
              <a:rPr lang="en-GB" altLang="en-US" sz="2500" b="0" dirty="0">
                <a:solidFill>
                  <a:schemeClr val="bg1"/>
                </a:solidFill>
                <a:latin typeface="Arial Rounded MT Bold" pitchFamily="34" charset="0"/>
              </a:rPr>
              <a:t>“Does it match the sounds?”  </a:t>
            </a:r>
          </a:p>
          <a:p>
            <a:pPr marL="265113" indent="-265113">
              <a:spcBef>
                <a:spcPts val="250"/>
              </a:spcBef>
              <a:buClr>
                <a:schemeClr val="accent1"/>
              </a:buClr>
              <a:buSzPct val="80000"/>
              <a:buFont typeface="Wingdings 2" pitchFamily="18" charset="2"/>
              <a:buNone/>
            </a:pPr>
            <a:r>
              <a:rPr lang="en-GB" altLang="en-US" sz="2500" b="0" dirty="0">
                <a:solidFill>
                  <a:schemeClr val="bg1"/>
                </a:solidFill>
                <a:latin typeface="Arial Rounded MT Bold" pitchFamily="34" charset="0"/>
              </a:rPr>
              <a:t>“Would that fit in the story?”</a:t>
            </a:r>
          </a:p>
          <a:p>
            <a:pPr marL="265113" indent="-265113">
              <a:spcBef>
                <a:spcPts val="250"/>
              </a:spcBef>
              <a:buClr>
                <a:schemeClr val="accent1"/>
              </a:buClr>
              <a:buSzPct val="80000"/>
              <a:buFont typeface="Wingdings 2" pitchFamily="18" charset="2"/>
              <a:buNone/>
            </a:pPr>
            <a:endParaRPr lang="en-GB" altLang="en-US" sz="300" b="0" dirty="0">
              <a:solidFill>
                <a:schemeClr val="bg1"/>
              </a:solidFill>
              <a:latin typeface="Arial Rounded MT Bold" pitchFamily="34" charset="0"/>
            </a:endParaRPr>
          </a:p>
          <a:p>
            <a:pPr marL="265113" indent="-265113">
              <a:spcBef>
                <a:spcPts val="250"/>
              </a:spcBef>
              <a:buClr>
                <a:schemeClr val="accent1"/>
              </a:buClr>
              <a:buSzPct val="80000"/>
              <a:buFont typeface="Wingdings 2" pitchFamily="18" charset="2"/>
              <a:buNone/>
            </a:pPr>
            <a:r>
              <a:rPr lang="en-GB" altLang="en-US" sz="2500" b="0" dirty="0">
                <a:solidFill>
                  <a:schemeClr val="bg1"/>
                </a:solidFill>
                <a:latin typeface="Arial Rounded MT Bold" pitchFamily="34" charset="0"/>
              </a:rPr>
              <a:t>	</a:t>
            </a:r>
          </a:p>
        </p:txBody>
      </p:sp>
      <p:sp>
        <p:nvSpPr>
          <p:cNvPr id="6" name="Text Placeholder 5"/>
          <p:cNvSpPr>
            <a:spLocks noGrp="1"/>
          </p:cNvSpPr>
          <p:nvPr>
            <p:ph type="body" sz="quarter" idx="10"/>
          </p:nvPr>
        </p:nvSpPr>
        <p:spPr/>
        <p:txBody>
          <a:bodyPr/>
          <a:lstStyle/>
          <a:p>
            <a:r>
              <a:rPr lang="en-GB" sz="4800" dirty="0">
                <a:latin typeface="KG Second Chances Sketch" pitchFamily="2" charset="0"/>
              </a:rPr>
              <a:t>Cross Checking</a:t>
            </a:r>
          </a:p>
        </p:txBody>
      </p:sp>
      <p:pic>
        <p:nvPicPr>
          <p:cNvPr id="8" name="Picture 4" descr="Image result for child reading"/>
          <p:cNvPicPr>
            <a:picLocks noChangeAspect="1" noChangeArrowheads="1"/>
          </p:cNvPicPr>
          <p:nvPr/>
        </p:nvPicPr>
        <p:blipFill>
          <a:blip r:embed="rId3" cstate="print">
            <a:clrChange>
              <a:clrFrom>
                <a:srgbClr val="FBFDFC"/>
              </a:clrFrom>
              <a:clrTo>
                <a:srgbClr val="FBFDFC">
                  <a:alpha val="0"/>
                </a:srgbClr>
              </a:clrTo>
            </a:clrChange>
          </a:blip>
          <a:srcRect/>
          <a:stretch>
            <a:fillRect/>
          </a:stretch>
        </p:blipFill>
        <p:spPr bwMode="auto">
          <a:xfrm>
            <a:off x="7596336" y="483518"/>
            <a:ext cx="1296144" cy="12961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
          <p:cNvSpPr txBox="1">
            <a:spLocks noChangeArrowheads="1"/>
          </p:cNvSpPr>
          <p:nvPr/>
        </p:nvSpPr>
        <p:spPr bwMode="auto">
          <a:xfrm>
            <a:off x="611560" y="267494"/>
            <a:ext cx="8064500" cy="4355038"/>
          </a:xfrm>
          <a:prstGeom prst="rect">
            <a:avLst/>
          </a:prstGeom>
          <a:noFill/>
          <a:ln w="9525">
            <a:noFill/>
            <a:miter lim="800000"/>
            <a:headEnd/>
            <a:tailEnd/>
          </a:ln>
        </p:spPr>
        <p:txBody>
          <a:bodyPr>
            <a:spAutoFit/>
          </a:bodyPr>
          <a:lstStyle/>
          <a:p>
            <a:endParaRPr lang="en-GB" altLang="en-US" sz="1100" b="0" dirty="0">
              <a:latin typeface="Aharoni" pitchFamily="2" charset="-79"/>
              <a:cs typeface="Aharoni" pitchFamily="2" charset="-79"/>
            </a:endParaRPr>
          </a:p>
          <a:p>
            <a:endParaRPr lang="en-GB" altLang="en-US" sz="1000" b="0" dirty="0">
              <a:latin typeface="Arial Rounded MT Bold" pitchFamily="34" charset="0"/>
              <a:cs typeface="Aharoni" pitchFamily="2" charset="-79"/>
            </a:endParaRPr>
          </a:p>
          <a:p>
            <a:pPr algn="r"/>
            <a:endParaRPr lang="en-GB" altLang="en-US" sz="2800" b="0" dirty="0">
              <a:latin typeface="Arial Rounded MT Bold" pitchFamily="34" charset="0"/>
              <a:cs typeface="Aharoni" pitchFamily="2" charset="-79"/>
            </a:endParaRPr>
          </a:p>
          <a:p>
            <a:pPr algn="r"/>
            <a:endParaRPr lang="en-GB" altLang="en-US" sz="2800" b="0" dirty="0">
              <a:latin typeface="Arial Rounded MT Bold" pitchFamily="34" charset="0"/>
              <a:cs typeface="Aharoni" pitchFamily="2" charset="-79"/>
            </a:endParaRPr>
          </a:p>
          <a:p>
            <a:pPr algn="r"/>
            <a:endParaRPr lang="en-GB" altLang="en-US" sz="2800" b="0" dirty="0">
              <a:latin typeface="Arial Rounded MT Bold" pitchFamily="34" charset="0"/>
              <a:cs typeface="Aharoni" pitchFamily="2" charset="-79"/>
            </a:endParaRPr>
          </a:p>
          <a:p>
            <a:pPr algn="ctr"/>
            <a:r>
              <a:rPr lang="en-GB" altLang="en-US" sz="2800" b="0" dirty="0">
                <a:solidFill>
                  <a:schemeClr val="bg1"/>
                </a:solidFill>
                <a:latin typeface="Arial Rounded MT Bold" pitchFamily="34" charset="0"/>
                <a:cs typeface="Aharoni" pitchFamily="2" charset="-79"/>
              </a:rPr>
              <a:t>One study showed that a high achieving child   sees 20,000 words of text in his first year of </a:t>
            </a:r>
            <a:br>
              <a:rPr lang="en-GB" altLang="en-US" sz="2800" b="0" dirty="0">
                <a:solidFill>
                  <a:schemeClr val="bg1"/>
                </a:solidFill>
                <a:latin typeface="Arial Rounded MT Bold" pitchFamily="34" charset="0"/>
                <a:cs typeface="Aharoni" pitchFamily="2" charset="-79"/>
              </a:rPr>
            </a:br>
            <a:r>
              <a:rPr lang="en-GB" altLang="en-US" sz="2800" b="0" dirty="0">
                <a:solidFill>
                  <a:schemeClr val="bg1"/>
                </a:solidFill>
                <a:latin typeface="Arial Rounded MT Bold" pitchFamily="34" charset="0"/>
                <a:cs typeface="Aharoni" pitchFamily="2" charset="-79"/>
              </a:rPr>
              <a:t>school, in comparison with a less able reader 	who sees less than 500 words!</a:t>
            </a:r>
          </a:p>
          <a:p>
            <a:endParaRPr lang="en-GB" altLang="en-US" sz="2800" b="0" dirty="0">
              <a:latin typeface="Arial Rounded MT Bold" pitchFamily="34" charset="0"/>
              <a:cs typeface="Aharoni" pitchFamily="2" charset="-79"/>
            </a:endParaRPr>
          </a:p>
          <a:p>
            <a:endParaRPr lang="en-GB" altLang="en-US" sz="3200" b="0" dirty="0">
              <a:latin typeface="Arial Black" pitchFamily="34" charset="0"/>
              <a:cs typeface="Aharoni" pitchFamily="2" charset="-79"/>
            </a:endParaRPr>
          </a:p>
        </p:txBody>
      </p:sp>
      <p:sp>
        <p:nvSpPr>
          <p:cNvPr id="15365" name="Content Placeholder 2"/>
          <p:cNvSpPr>
            <a:spLocks/>
          </p:cNvSpPr>
          <p:nvPr/>
        </p:nvSpPr>
        <p:spPr bwMode="auto">
          <a:xfrm>
            <a:off x="323850" y="250032"/>
            <a:ext cx="8496300" cy="3140869"/>
          </a:xfrm>
          <a:prstGeom prst="rect">
            <a:avLst/>
          </a:prstGeom>
          <a:noFill/>
          <a:ln w="9525">
            <a:noFill/>
            <a:miter lim="800000"/>
            <a:headEnd/>
            <a:tailEnd/>
          </a:ln>
        </p:spPr>
        <p:txBody>
          <a:bodyPr lIns="182880" tIns="91440"/>
          <a:lstStyle/>
          <a:p>
            <a:pPr marL="265113" indent="-265113">
              <a:spcBef>
                <a:spcPts val="250"/>
              </a:spcBef>
              <a:buClr>
                <a:schemeClr val="accent1"/>
              </a:buClr>
              <a:buSzPct val="80000"/>
              <a:buFont typeface="Wingdings 2" pitchFamily="18" charset="2"/>
              <a:buNone/>
            </a:pPr>
            <a:r>
              <a:rPr lang="en-GB" altLang="en-US" sz="3200" b="0">
                <a:latin typeface="Arial Rounded MT Bold" pitchFamily="34" charset="0"/>
              </a:rPr>
              <a:t>  </a:t>
            </a:r>
            <a:endParaRPr lang="en-GB" altLang="en-US" sz="2800" b="0">
              <a:latin typeface="Arial Rounded MT Bold" pitchFamily="34" charset="0"/>
            </a:endParaRPr>
          </a:p>
        </p:txBody>
      </p:sp>
      <p:pic>
        <p:nvPicPr>
          <p:cNvPr id="15367" name="Picture 7"/>
          <p:cNvPicPr>
            <a:picLocks noChangeAspect="1" noChangeArrowheads="1"/>
          </p:cNvPicPr>
          <p:nvPr/>
        </p:nvPicPr>
        <p:blipFill>
          <a:blip r:embed="rId3" cstate="print"/>
          <a:srcRect l="35930" t="20795" r="37155" b="10857"/>
          <a:stretch>
            <a:fillRect/>
          </a:stretch>
        </p:blipFill>
        <p:spPr bwMode="auto">
          <a:xfrm>
            <a:off x="971600" y="3291830"/>
            <a:ext cx="1411288" cy="1510903"/>
          </a:xfrm>
          <a:prstGeom prst="rect">
            <a:avLst/>
          </a:prstGeom>
          <a:noFill/>
          <a:ln w="9525">
            <a:noFill/>
            <a:miter lim="800000"/>
            <a:headEnd/>
            <a:tailEnd/>
          </a:ln>
        </p:spPr>
      </p:pic>
      <p:sp>
        <p:nvSpPr>
          <p:cNvPr id="8" name="TextBox 7"/>
          <p:cNvSpPr txBox="1"/>
          <p:nvPr/>
        </p:nvSpPr>
        <p:spPr>
          <a:xfrm>
            <a:off x="755576" y="483518"/>
            <a:ext cx="7776864" cy="1200329"/>
          </a:xfrm>
          <a:prstGeom prst="rect">
            <a:avLst/>
          </a:prstGeom>
          <a:noFill/>
        </p:spPr>
        <p:txBody>
          <a:bodyPr wrap="square" rtlCol="0">
            <a:spAutoFit/>
          </a:bodyPr>
          <a:lstStyle/>
          <a:p>
            <a:r>
              <a:rPr lang="en-GB" sz="3600" dirty="0">
                <a:solidFill>
                  <a:schemeClr val="bg1"/>
                </a:solidFill>
                <a:latin typeface="KG Second Chances Sketch" pitchFamily="2" charset="0"/>
              </a:rPr>
              <a:t>Read aloud to your child as much as you can!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ko-KR" dirty="0"/>
              <a:t>Home school links  </a:t>
            </a:r>
            <a:endParaRPr lang="ko-KR" altLang="en-US" dirty="0"/>
          </a:p>
        </p:txBody>
      </p:sp>
      <p:sp>
        <p:nvSpPr>
          <p:cNvPr id="3" name="TextBox 2"/>
          <p:cNvSpPr txBox="1"/>
          <p:nvPr/>
        </p:nvSpPr>
        <p:spPr>
          <a:xfrm>
            <a:off x="827467" y="1327155"/>
            <a:ext cx="3423907" cy="2215991"/>
          </a:xfrm>
          <a:prstGeom prst="rect">
            <a:avLst/>
          </a:prstGeom>
          <a:noFill/>
        </p:spPr>
        <p:txBody>
          <a:bodyPr wrap="square" lIns="91440" tIns="45720" rIns="91440" bIns="45720" rtlCol="0" anchor="t">
            <a:spAutoFit/>
          </a:bodyPr>
          <a:lstStyle/>
          <a:p>
            <a:pPr algn="ctr"/>
            <a:r>
              <a:rPr lang="en-GB" sz="2400" b="1" dirty="0"/>
              <a:t>Twitter</a:t>
            </a:r>
          </a:p>
          <a:p>
            <a:r>
              <a:rPr lang="en-GB" dirty="0"/>
              <a:t>@parochialschool</a:t>
            </a:r>
          </a:p>
          <a:p>
            <a:endParaRPr lang="en-GB" dirty="0"/>
          </a:p>
          <a:p>
            <a:pPr algn="ctr"/>
            <a:r>
              <a:rPr lang="en-GB" sz="2400" b="1" dirty="0"/>
              <a:t>Evidence Me</a:t>
            </a:r>
          </a:p>
          <a:p>
            <a:r>
              <a:rPr lang="en-GB" dirty="0"/>
              <a:t>Weekly updates from school. </a:t>
            </a:r>
            <a:endParaRPr lang="en-GB" dirty="0">
              <a:cs typeface="Arial"/>
            </a:endParaRPr>
          </a:p>
          <a:p>
            <a:r>
              <a:rPr lang="en-GB" dirty="0"/>
              <a:t> Please send us ‘Wow’</a:t>
            </a:r>
            <a:endParaRPr lang="en-GB" dirty="0">
              <a:cs typeface="Arial"/>
            </a:endParaRPr>
          </a:p>
          <a:p>
            <a:r>
              <a:rPr lang="en-GB" dirty="0"/>
              <a:t> moments.</a:t>
            </a:r>
            <a:endParaRPr lang="en-GB" dirty="0">
              <a:cs typeface="Aria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502630"/>
            <a:ext cx="1588414" cy="1331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83892A72-BBDD-433E-99A1-9C946EF4C5E7}"/>
              </a:ext>
            </a:extLst>
          </p:cNvPr>
          <p:cNvPicPr>
            <a:picLocks noChangeAspect="1"/>
          </p:cNvPicPr>
          <p:nvPr/>
        </p:nvPicPr>
        <p:blipFill>
          <a:blip r:embed="rId4"/>
          <a:stretch>
            <a:fillRect/>
          </a:stretch>
        </p:blipFill>
        <p:spPr>
          <a:xfrm>
            <a:off x="5294875" y="875342"/>
            <a:ext cx="3335484" cy="2330766"/>
          </a:xfrm>
          <a:prstGeom prst="rect">
            <a:avLst/>
          </a:prstGeom>
        </p:spPr>
      </p:pic>
    </p:spTree>
    <p:extLst>
      <p:ext uri="{BB962C8B-B14F-4D97-AF65-F5344CB8AC3E}">
        <p14:creationId xmlns:p14="http://schemas.microsoft.com/office/powerpoint/2010/main" val="763912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Reminders </a:t>
            </a:r>
          </a:p>
        </p:txBody>
      </p:sp>
      <p:sp>
        <p:nvSpPr>
          <p:cNvPr id="7" name="TextBox 6"/>
          <p:cNvSpPr txBox="1"/>
          <p:nvPr/>
        </p:nvSpPr>
        <p:spPr>
          <a:xfrm>
            <a:off x="539552" y="915566"/>
            <a:ext cx="7992888" cy="2825389"/>
          </a:xfrm>
          <a:prstGeom prst="rect">
            <a:avLst/>
          </a:prstGeom>
          <a:noFill/>
        </p:spPr>
        <p:txBody>
          <a:bodyPr wrap="square" rtlCol="0">
            <a:spAutoFit/>
          </a:bodyPr>
          <a:lstStyle/>
          <a:p>
            <a:pPr marL="274320" lvl="0" indent="-274320" latinLnBrk="0">
              <a:spcBef>
                <a:spcPct val="20000"/>
              </a:spcBef>
              <a:buClr>
                <a:srgbClr val="AA2B1E"/>
              </a:buClr>
              <a:buSzPct val="85000"/>
              <a:buFont typeface="Brush Script MT" pitchFamily="66" charset="0"/>
              <a:buChar char="O"/>
              <a:defRPr/>
            </a:pPr>
            <a:r>
              <a:rPr lang="en-GB" sz="2400" dirty="0">
                <a:solidFill>
                  <a:schemeClr val="accent4"/>
                </a:solidFill>
                <a:latin typeface="Franklin Gothic Book"/>
              </a:rPr>
              <a:t>Please could school folders be sent into school every day and emptied every evening. Apart from packed lunches and Little Kickers clothes, no other bags should come into school.  </a:t>
            </a:r>
          </a:p>
          <a:p>
            <a:pPr marL="274320" lvl="0" indent="-274320" latinLnBrk="0">
              <a:spcBef>
                <a:spcPct val="20000"/>
              </a:spcBef>
              <a:buClr>
                <a:srgbClr val="AA2B1E"/>
              </a:buClr>
              <a:buSzPct val="85000"/>
              <a:buFont typeface="Brush Script MT" pitchFamily="66" charset="0"/>
              <a:buChar char="O"/>
              <a:defRPr/>
            </a:pPr>
            <a:r>
              <a:rPr lang="en-GB" sz="2400" dirty="0">
                <a:solidFill>
                  <a:schemeClr val="accent4"/>
                </a:solidFill>
                <a:latin typeface="Franklin Gothic Book"/>
              </a:rPr>
              <a:t>Water bottles will be sent home every day and to come back filled</a:t>
            </a:r>
          </a:p>
          <a:p>
            <a:pPr marL="274320" lvl="0" indent="-274320" latinLnBrk="0">
              <a:spcBef>
                <a:spcPct val="20000"/>
              </a:spcBef>
              <a:buClr>
                <a:srgbClr val="AA2B1E"/>
              </a:buClr>
              <a:buSzPct val="85000"/>
              <a:buFont typeface="Brush Script MT" pitchFamily="66" charset="0"/>
              <a:buChar char="O"/>
              <a:defRPr/>
            </a:pPr>
            <a:r>
              <a:rPr lang="en-GB" sz="2400" dirty="0">
                <a:solidFill>
                  <a:schemeClr val="accent4"/>
                </a:solidFill>
                <a:latin typeface="Franklin Gothic Book"/>
              </a:rPr>
              <a:t>Named PE  kits to be in school after October half term</a:t>
            </a:r>
          </a:p>
        </p:txBody>
      </p:sp>
    </p:spTree>
    <p:extLst>
      <p:ext uri="{BB962C8B-B14F-4D97-AF65-F5344CB8AC3E}">
        <p14:creationId xmlns:p14="http://schemas.microsoft.com/office/powerpoint/2010/main" val="13108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763688" y="555526"/>
            <a:ext cx="648072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endParaRPr lang="en-US" sz="3600" dirty="0">
              <a:solidFill>
                <a:schemeClr val="bg1"/>
              </a:solidFill>
              <a:cs typeface="Arial" pitchFamily="34" charset="0"/>
            </a:endParaRPr>
          </a:p>
        </p:txBody>
      </p:sp>
      <p:sp>
        <p:nvSpPr>
          <p:cNvPr id="2" name="TextBox 1"/>
          <p:cNvSpPr txBox="1"/>
          <p:nvPr/>
        </p:nvSpPr>
        <p:spPr>
          <a:xfrm>
            <a:off x="899592" y="699542"/>
            <a:ext cx="7632848" cy="3600986"/>
          </a:xfrm>
          <a:prstGeom prst="rect">
            <a:avLst/>
          </a:prstGeom>
          <a:noFill/>
        </p:spPr>
        <p:txBody>
          <a:bodyPr wrap="square" rtlCol="0">
            <a:spAutoFit/>
          </a:bodyPr>
          <a:lstStyle/>
          <a:p>
            <a:pPr algn="ctr"/>
            <a:r>
              <a:rPr lang="en-GB" sz="2400" dirty="0">
                <a:solidFill>
                  <a:schemeClr val="accent1"/>
                </a:solidFill>
                <a:effectLst>
                  <a:outerShdw blurRad="38100" dist="38100" dir="2700000" algn="tl">
                    <a:srgbClr val="000000">
                      <a:alpha val="43137"/>
                    </a:srgbClr>
                  </a:outerShdw>
                </a:effectLst>
              </a:rPr>
              <a:t>Daily Routine </a:t>
            </a:r>
          </a:p>
          <a:p>
            <a:pPr algn="ctr"/>
            <a:endParaRPr lang="en-GB" sz="2400" dirty="0">
              <a:solidFill>
                <a:schemeClr val="accent1"/>
              </a:solidFill>
              <a:effectLst>
                <a:outerShdw blurRad="38100" dist="38100" dir="2700000" algn="tl">
                  <a:srgbClr val="000000">
                    <a:alpha val="43137"/>
                  </a:srgbClr>
                </a:outerShdw>
              </a:effectLst>
            </a:endParaRPr>
          </a:p>
          <a:p>
            <a:pPr marL="285750" indent="-285750">
              <a:buFont typeface="Wingdings" panose="05000000000000000000" pitchFamily="2" charset="2"/>
              <a:buChar char="§"/>
            </a:pPr>
            <a:r>
              <a:rPr lang="en-GB" dirty="0">
                <a:solidFill>
                  <a:schemeClr val="accent1"/>
                </a:solidFill>
              </a:rPr>
              <a:t>Dinner choice and empty black folders</a:t>
            </a:r>
          </a:p>
          <a:p>
            <a:pPr marL="285750" indent="-285750">
              <a:buFont typeface="Wingdings" panose="05000000000000000000" pitchFamily="2" charset="2"/>
              <a:buChar char="§"/>
            </a:pPr>
            <a:r>
              <a:rPr lang="en-GB" dirty="0">
                <a:solidFill>
                  <a:schemeClr val="accent1"/>
                </a:solidFill>
              </a:rPr>
              <a:t>Sit on carpet with white boards for morning task</a:t>
            </a:r>
          </a:p>
          <a:p>
            <a:pPr marL="285750" indent="-285750">
              <a:buFont typeface="Wingdings" panose="05000000000000000000" pitchFamily="2" charset="2"/>
              <a:buChar char="§"/>
            </a:pPr>
            <a:r>
              <a:rPr lang="en-GB" dirty="0">
                <a:solidFill>
                  <a:schemeClr val="accent1"/>
                </a:solidFill>
              </a:rPr>
              <a:t>Notice board and daily news – ‘Good Morning’ song, days of the week, visual timetable </a:t>
            </a:r>
          </a:p>
          <a:p>
            <a:pPr marL="285750" indent="-285750">
              <a:buFont typeface="Wingdings" panose="05000000000000000000" pitchFamily="2" charset="2"/>
              <a:buChar char="§"/>
            </a:pPr>
            <a:r>
              <a:rPr lang="en-GB" dirty="0">
                <a:solidFill>
                  <a:schemeClr val="accent1"/>
                </a:solidFill>
              </a:rPr>
              <a:t>Phonics</a:t>
            </a:r>
          </a:p>
          <a:p>
            <a:pPr marL="285750" indent="-285750">
              <a:buFont typeface="Wingdings" panose="05000000000000000000" pitchFamily="2" charset="2"/>
              <a:buChar char="§"/>
            </a:pPr>
            <a:r>
              <a:rPr lang="en-GB" dirty="0">
                <a:solidFill>
                  <a:schemeClr val="accent1"/>
                </a:solidFill>
              </a:rPr>
              <a:t>Break time</a:t>
            </a:r>
          </a:p>
          <a:p>
            <a:pPr marL="285750" indent="-285750">
              <a:buFont typeface="Wingdings" panose="05000000000000000000" pitchFamily="2" charset="2"/>
              <a:buChar char="§"/>
            </a:pPr>
            <a:r>
              <a:rPr lang="en-GB" dirty="0">
                <a:solidFill>
                  <a:schemeClr val="accent1"/>
                </a:solidFill>
              </a:rPr>
              <a:t>Mathematics</a:t>
            </a:r>
          </a:p>
          <a:p>
            <a:pPr marL="285750" indent="-285750">
              <a:buFont typeface="Wingdings" panose="05000000000000000000" pitchFamily="2" charset="2"/>
              <a:buChar char="§"/>
            </a:pPr>
            <a:r>
              <a:rPr lang="en-GB" dirty="0">
                <a:solidFill>
                  <a:schemeClr val="accent1"/>
                </a:solidFill>
              </a:rPr>
              <a:t>Lunch</a:t>
            </a:r>
          </a:p>
          <a:p>
            <a:pPr marL="285750" indent="-285750">
              <a:buFont typeface="Wingdings" panose="05000000000000000000" pitchFamily="2" charset="2"/>
              <a:buChar char="§"/>
            </a:pPr>
            <a:r>
              <a:rPr lang="en-GB" dirty="0">
                <a:solidFill>
                  <a:schemeClr val="accent1"/>
                </a:solidFill>
              </a:rPr>
              <a:t>Topic or Plan, Do, Review</a:t>
            </a:r>
          </a:p>
          <a:p>
            <a:pPr marL="285750" indent="-285750">
              <a:buFont typeface="Wingdings" panose="05000000000000000000" pitchFamily="2" charset="2"/>
              <a:buChar char="§"/>
            </a:pPr>
            <a:r>
              <a:rPr lang="en-GB" dirty="0">
                <a:solidFill>
                  <a:schemeClr val="accent1"/>
                </a:solidFill>
              </a:rPr>
              <a:t>Story time</a:t>
            </a: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
        <p:nvSpPr>
          <p:cNvPr id="3" name="Text Placeholder 2"/>
          <p:cNvSpPr>
            <a:spLocks noGrp="1"/>
          </p:cNvSpPr>
          <p:nvPr>
            <p:ph type="body" sz="quarter" idx="11"/>
          </p:nvPr>
        </p:nvSpPr>
        <p:spPr/>
        <p:txBody>
          <a:bodyPr/>
          <a:lstStyle/>
          <a:p>
            <a:pPr lvl="0"/>
            <a:r>
              <a:rPr lang="en-US" altLang="ko-KR" dirty="0"/>
              <a:t>Any Questions?</a:t>
            </a:r>
          </a:p>
        </p:txBody>
      </p:sp>
    </p:spTree>
    <p:extLst>
      <p:ext uri="{BB962C8B-B14F-4D97-AF65-F5344CB8AC3E}">
        <p14:creationId xmlns:p14="http://schemas.microsoft.com/office/powerpoint/2010/main" val="6145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ko-KR" dirty="0"/>
              <a:t>Weekly overview </a:t>
            </a:r>
            <a:endParaRPr lang="ko-KR" altLang="en-US" dirty="0"/>
          </a:p>
        </p:txBody>
      </p:sp>
      <p:graphicFrame>
        <p:nvGraphicFramePr>
          <p:cNvPr id="12" name="Table 11"/>
          <p:cNvGraphicFramePr>
            <a:graphicFrameLocks noGrp="1"/>
          </p:cNvGraphicFramePr>
          <p:nvPr>
            <p:extLst>
              <p:ext uri="{D42A27DB-BD31-4B8C-83A1-F6EECF244321}">
                <p14:modId xmlns:p14="http://schemas.microsoft.com/office/powerpoint/2010/main" val="497511411"/>
              </p:ext>
            </p:extLst>
          </p:nvPr>
        </p:nvGraphicFramePr>
        <p:xfrm>
          <a:off x="1835696" y="843559"/>
          <a:ext cx="6840760" cy="3966755"/>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tblGrid>
              <a:tr h="815694">
                <a:tc>
                  <a:txBody>
                    <a:bodyPr/>
                    <a:lstStyle/>
                    <a:p>
                      <a:r>
                        <a:rPr lang="en-GB" b="1" dirty="0">
                          <a:solidFill>
                            <a:schemeClr val="tx1"/>
                          </a:solidFill>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0" dirty="0">
                          <a:solidFill>
                            <a:schemeClr val="tx1"/>
                          </a:solidFill>
                        </a:rPr>
                        <a:t>Guided reading</a:t>
                      </a:r>
                    </a:p>
                    <a:p>
                      <a:endParaRPr lang="en-GB" sz="1800" b="0" dirty="0">
                        <a:solidFill>
                          <a:schemeClr val="tx1"/>
                        </a:solidFill>
                      </a:endParaRPr>
                    </a:p>
                    <a:p>
                      <a:r>
                        <a:rPr lang="en-GB" sz="1800" b="0" dirty="0">
                          <a:solidFill>
                            <a:srgbClr val="FF0000"/>
                          </a:solidFill>
                        </a:rPr>
                        <a:t>Homework and reading books to be returned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0986">
                <a:tc>
                  <a:txBody>
                    <a:bodyPr/>
                    <a:lstStyle/>
                    <a:p>
                      <a:r>
                        <a:rPr lang="en-GB" b="1" dirty="0"/>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0" dirty="0">
                          <a:solidFill>
                            <a:schemeClr val="tx1"/>
                          </a:solidFill>
                        </a:rPr>
                        <a:t>Mathematics activities</a:t>
                      </a:r>
                    </a:p>
                    <a:p>
                      <a:r>
                        <a:rPr lang="en-GB" sz="1800" b="0" dirty="0">
                          <a:solidFill>
                            <a:srgbClr val="7030A0"/>
                          </a:solidFill>
                        </a:rPr>
                        <a:t>Homework and reading books handed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0986">
                <a:tc>
                  <a:txBody>
                    <a:bodyPr/>
                    <a:lstStyle/>
                    <a:p>
                      <a:r>
                        <a:rPr lang="en-GB" b="1" dirty="0"/>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0" dirty="0">
                          <a:solidFill>
                            <a:schemeClr val="tx1"/>
                          </a:solidFill>
                        </a:rPr>
                        <a:t>PE</a:t>
                      </a:r>
                    </a:p>
                    <a:p>
                      <a:r>
                        <a:rPr lang="en-GB" sz="1800" b="0" dirty="0">
                          <a:solidFill>
                            <a:schemeClr val="tx1"/>
                          </a:solidFill>
                        </a:rPr>
                        <a:t>Forest school Plan,</a:t>
                      </a:r>
                      <a:r>
                        <a:rPr lang="en-GB" sz="1800" b="0" baseline="0" dirty="0">
                          <a:solidFill>
                            <a:schemeClr val="tx1"/>
                          </a:solidFill>
                        </a:rPr>
                        <a:t> Do, Review</a:t>
                      </a:r>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57767">
                <a:tc>
                  <a:txBody>
                    <a:bodyPr/>
                    <a:lstStyle/>
                    <a:p>
                      <a:r>
                        <a:rPr lang="en-GB" b="1" dirty="0"/>
                        <a:t>Thursday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0" dirty="0">
                          <a:solidFill>
                            <a:schemeClr val="tx1"/>
                          </a:solidFill>
                        </a:rPr>
                        <a:t>Guided 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14428">
                <a:tc>
                  <a:txBody>
                    <a:bodyPr/>
                    <a:lstStyle/>
                    <a:p>
                      <a:r>
                        <a:rPr lang="en-GB" b="1" dirty="0"/>
                        <a:t>Friday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0" dirty="0">
                          <a:solidFill>
                            <a:schemeClr val="tx1"/>
                          </a:solidFill>
                        </a:rPr>
                        <a: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0123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090F01-8F81-475B-A327-A44DDCFAECBE}"/>
              </a:ext>
            </a:extLst>
          </p:cNvPr>
          <p:cNvSpPr>
            <a:spLocks noGrp="1"/>
          </p:cNvSpPr>
          <p:nvPr>
            <p:ph type="body" sz="quarter" idx="10"/>
          </p:nvPr>
        </p:nvSpPr>
        <p:spPr/>
        <p:txBody>
          <a:bodyPr/>
          <a:lstStyle/>
          <a:p>
            <a:pPr algn="ctr"/>
            <a:r>
              <a:rPr lang="en-GB" dirty="0"/>
              <a:t>Reception curriculum </a:t>
            </a:r>
          </a:p>
        </p:txBody>
      </p:sp>
      <p:pic>
        <p:nvPicPr>
          <p:cNvPr id="7" name="Picture 6">
            <a:extLst>
              <a:ext uri="{FF2B5EF4-FFF2-40B4-BE49-F238E27FC236}">
                <a16:creationId xmlns:a16="http://schemas.microsoft.com/office/drawing/2014/main" id="{88DB98C8-D2F7-4F7E-964C-32B7EA8C72F9}"/>
              </a:ext>
            </a:extLst>
          </p:cNvPr>
          <p:cNvPicPr>
            <a:picLocks noChangeAspect="1"/>
          </p:cNvPicPr>
          <p:nvPr/>
        </p:nvPicPr>
        <p:blipFill>
          <a:blip r:embed="rId2"/>
          <a:stretch>
            <a:fillRect/>
          </a:stretch>
        </p:blipFill>
        <p:spPr>
          <a:xfrm>
            <a:off x="3707904" y="720315"/>
            <a:ext cx="2958453" cy="4402460"/>
          </a:xfrm>
          <a:prstGeom prst="rect">
            <a:avLst/>
          </a:prstGeom>
        </p:spPr>
      </p:pic>
    </p:spTree>
    <p:extLst>
      <p:ext uri="{BB962C8B-B14F-4D97-AF65-F5344CB8AC3E}">
        <p14:creationId xmlns:p14="http://schemas.microsoft.com/office/powerpoint/2010/main" val="133135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ctr"/>
          <a:lstStyle/>
          <a:p>
            <a:pPr lvl="0"/>
            <a:r>
              <a:rPr lang="en-US" altLang="ko-KR" dirty="0"/>
              <a:t>Phonics </a:t>
            </a:r>
          </a:p>
        </p:txBody>
      </p:sp>
      <p:sp>
        <p:nvSpPr>
          <p:cNvPr id="11" name="Control 1"/>
          <p:cNvSpPr>
            <a:spLocks noChangeArrowheads="1" noChangeShapeType="1"/>
          </p:cNvSpPr>
          <p:nvPr/>
        </p:nvSpPr>
        <p:spPr bwMode="auto">
          <a:xfrm>
            <a:off x="2947988" y="2068513"/>
            <a:ext cx="6858000" cy="55927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2" name="TextBox 11"/>
          <p:cNvSpPr txBox="1"/>
          <p:nvPr/>
        </p:nvSpPr>
        <p:spPr>
          <a:xfrm>
            <a:off x="467544" y="627534"/>
            <a:ext cx="8280920"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3"/>
                </a:solidFill>
              </a:rPr>
              <a:t>Recap sounds taught so far using flash cards</a:t>
            </a:r>
          </a:p>
          <a:p>
            <a:pPr marL="285750" indent="-285750">
              <a:buFont typeface="Arial" panose="020B0604020202020204" pitchFamily="34" charset="0"/>
              <a:buChar char="•"/>
            </a:pPr>
            <a:r>
              <a:rPr lang="en-GB" sz="2000" dirty="0">
                <a:solidFill>
                  <a:schemeClr val="accent3"/>
                </a:solidFill>
              </a:rPr>
              <a:t>Introduce new sound- show pictures, show sound, action, song, letter formation  </a:t>
            </a:r>
          </a:p>
          <a:p>
            <a:pPr marL="285750" indent="-285750">
              <a:buFont typeface="Arial" panose="020B0604020202020204" pitchFamily="34" charset="0"/>
              <a:buChar char="•"/>
            </a:pPr>
            <a:r>
              <a:rPr lang="en-GB" sz="2000" dirty="0">
                <a:solidFill>
                  <a:schemeClr val="accent3"/>
                </a:solidFill>
              </a:rPr>
              <a:t>Oral blending – robot a word and children blend</a:t>
            </a:r>
          </a:p>
          <a:p>
            <a:pPr marL="285750" indent="-285750">
              <a:buFont typeface="Arial" panose="020B0604020202020204" pitchFamily="34" charset="0"/>
              <a:buChar char="•"/>
            </a:pPr>
            <a:r>
              <a:rPr lang="en-GB" sz="2000" dirty="0">
                <a:solidFill>
                  <a:schemeClr val="accent3"/>
                </a:solidFill>
              </a:rPr>
              <a:t>Show flash cards again including new sound</a:t>
            </a:r>
          </a:p>
          <a:p>
            <a:pPr marL="285750" indent="-285750">
              <a:buFont typeface="Arial" panose="020B0604020202020204" pitchFamily="34" charset="0"/>
              <a:buChar char="•"/>
            </a:pPr>
            <a:r>
              <a:rPr lang="en-GB" sz="2000" dirty="0">
                <a:solidFill>
                  <a:schemeClr val="accent3"/>
                </a:solidFill>
              </a:rPr>
              <a:t>Read it – ‘Look at the letter, make the sound, blend the sound </a:t>
            </a:r>
          </a:p>
          <a:p>
            <a:pPr marL="285750" indent="-285750"/>
            <a:r>
              <a:rPr lang="en-GB" sz="2000" dirty="0">
                <a:solidFill>
                  <a:schemeClr val="accent3"/>
                </a:solidFill>
              </a:rPr>
              <a:t>	together’</a:t>
            </a:r>
          </a:p>
          <a:p>
            <a:pPr marL="285750" indent="-285750">
              <a:buFont typeface="Arial" panose="020B0604020202020204" pitchFamily="34" charset="0"/>
              <a:buChar char="•"/>
            </a:pPr>
            <a:r>
              <a:rPr lang="en-GB" sz="2000" dirty="0">
                <a:solidFill>
                  <a:schemeClr val="accent3"/>
                </a:solidFill>
              </a:rPr>
              <a:t>Write it- ‘Say it, robot it, write it’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651870"/>
            <a:ext cx="2257730" cy="112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507854"/>
            <a:ext cx="2016224" cy="142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82" t="8535" r="74304" b="7824"/>
          <a:stretch/>
        </p:blipFill>
        <p:spPr bwMode="auto">
          <a:xfrm>
            <a:off x="5297075" y="3120063"/>
            <a:ext cx="1023285" cy="168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1" y="3252602"/>
            <a:ext cx="2016025" cy="142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22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ko-KR" dirty="0"/>
              <a:t>Mathematics </a:t>
            </a:r>
            <a:endParaRPr lang="ko-KR" altLang="en-US" dirty="0"/>
          </a:p>
        </p:txBody>
      </p:sp>
      <p:sp>
        <p:nvSpPr>
          <p:cNvPr id="4" name="TextBox 3"/>
          <p:cNvSpPr txBox="1"/>
          <p:nvPr/>
        </p:nvSpPr>
        <p:spPr>
          <a:xfrm>
            <a:off x="467544" y="1059582"/>
            <a:ext cx="8280920" cy="1908215"/>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4"/>
                </a:solidFill>
              </a:rPr>
              <a:t>Rapid recall at the start of each session</a:t>
            </a:r>
          </a:p>
          <a:p>
            <a:pPr marL="285750" indent="-285750">
              <a:buFont typeface="Arial" panose="020B0604020202020204" pitchFamily="34" charset="0"/>
              <a:buChar char="•"/>
            </a:pPr>
            <a:r>
              <a:rPr lang="en-GB" sz="2000" dirty="0">
                <a:solidFill>
                  <a:schemeClr val="accent4"/>
                </a:solidFill>
              </a:rPr>
              <a:t>Practical mathematical understanding in the Foundation Stage is </a:t>
            </a:r>
          </a:p>
          <a:p>
            <a:pPr marL="285750" indent="-285750"/>
            <a:r>
              <a:rPr lang="en-GB" sz="2000" dirty="0">
                <a:solidFill>
                  <a:schemeClr val="accent4"/>
                </a:solidFill>
              </a:rPr>
              <a:t>	developed through stories, songs, games and imaginative play, in </a:t>
            </a:r>
          </a:p>
          <a:p>
            <a:pPr marL="285750" indent="-285750"/>
            <a:r>
              <a:rPr lang="en-GB" sz="2000" dirty="0">
                <a:solidFill>
                  <a:schemeClr val="accent4"/>
                </a:solidFill>
              </a:rPr>
              <a:t>	which children are given the opportunity to gain knowledge and skills in number, measure, pattern, shape and space. </a:t>
            </a:r>
            <a:endParaRPr lang="en-GB" sz="2000" dirty="0"/>
          </a:p>
          <a:p>
            <a:endParaRPr lang="en-GB" dirty="0"/>
          </a:p>
        </p:txBody>
      </p:sp>
      <p:pic>
        <p:nvPicPr>
          <p:cNvPr id="3074" name="Picture 2" descr="Image result for mathematic lesson ey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3003798"/>
            <a:ext cx="2328023" cy="17451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147814"/>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52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771550"/>
            <a:ext cx="7488832" cy="923330"/>
          </a:xfrm>
          <a:prstGeom prst="rect">
            <a:avLst/>
          </a:prstGeom>
          <a:noFill/>
        </p:spPr>
        <p:txBody>
          <a:bodyPr wrap="square" rtlCol="0">
            <a:spAutoFit/>
          </a:bodyPr>
          <a:lstStyle/>
          <a:p>
            <a:pPr algn="ctr"/>
            <a:r>
              <a:rPr lang="en-GB" sz="5400" dirty="0">
                <a:solidFill>
                  <a:schemeClr val="bg1"/>
                </a:solidFill>
                <a:latin typeface="KG Second Chances Sketch" pitchFamily="2" charset="0"/>
              </a:rPr>
              <a:t>Helping at home - Maths</a:t>
            </a:r>
          </a:p>
        </p:txBody>
      </p:sp>
      <p:pic>
        <p:nvPicPr>
          <p:cNvPr id="1027" name="Picture 3"/>
          <p:cNvPicPr>
            <a:picLocks noChangeAspect="1" noChangeArrowheads="1"/>
          </p:cNvPicPr>
          <p:nvPr/>
        </p:nvPicPr>
        <p:blipFill>
          <a:blip r:embed="rId2" cstate="print"/>
          <a:srcRect l="50133" t="28266" r="20790" b="9168"/>
          <a:stretch>
            <a:fillRect/>
          </a:stretch>
        </p:blipFill>
        <p:spPr bwMode="auto">
          <a:xfrm>
            <a:off x="6012160" y="1707654"/>
            <a:ext cx="2088232" cy="28083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555625"/>
            <a:ext cx="9144000" cy="576263"/>
          </a:xfrm>
          <a:prstGeom prst="rect">
            <a:avLst/>
          </a:prstGeom>
        </p:spPr>
        <p:txBody>
          <a:bodyPr/>
          <a:lstStyle/>
          <a:p>
            <a:pPr marL="0" indent="0" algn="ctr">
              <a:buNone/>
            </a:pPr>
            <a:r>
              <a:rPr lang="en-GB" altLang="ko-KR" dirty="0">
                <a:solidFill>
                  <a:schemeClr val="bg1"/>
                </a:solidFill>
              </a:rPr>
              <a:t>Homework</a:t>
            </a:r>
            <a:endParaRPr lang="ko-KR" altLang="en-US" dirty="0">
              <a:solidFill>
                <a:schemeClr val="bg1"/>
              </a:solidFill>
            </a:endParaRPr>
          </a:p>
        </p:txBody>
      </p:sp>
      <p:sp>
        <p:nvSpPr>
          <p:cNvPr id="4" name="TextBox 3"/>
          <p:cNvSpPr txBox="1"/>
          <p:nvPr/>
        </p:nvSpPr>
        <p:spPr>
          <a:xfrm>
            <a:off x="755576" y="1203598"/>
            <a:ext cx="7704856" cy="1908215"/>
          </a:xfrm>
          <a:prstGeom prst="rect">
            <a:avLst/>
          </a:prstGeom>
          <a:noFill/>
        </p:spPr>
        <p:txBody>
          <a:bodyPr wrap="square" rtlCol="0">
            <a:spAutoFit/>
          </a:bodyPr>
          <a:lstStyle/>
          <a:p>
            <a:pPr marL="285750" indent="-285750">
              <a:buFont typeface="Wingdings" panose="05000000000000000000" pitchFamily="2" charset="2"/>
              <a:buChar char="ü"/>
            </a:pPr>
            <a:r>
              <a:rPr lang="en-GB" sz="2000" dirty="0">
                <a:solidFill>
                  <a:schemeClr val="bg1"/>
                </a:solidFill>
              </a:rPr>
              <a:t>Not compulsory but supports what we have been doing in class</a:t>
            </a:r>
          </a:p>
          <a:p>
            <a:pPr marL="285750" indent="-285750">
              <a:buFont typeface="Wingdings" panose="05000000000000000000" pitchFamily="2" charset="2"/>
              <a:buChar char="ü"/>
            </a:pPr>
            <a:r>
              <a:rPr lang="en-GB" sz="2000" dirty="0">
                <a:solidFill>
                  <a:schemeClr val="bg1"/>
                </a:solidFill>
              </a:rPr>
              <a:t>Use blue homework book but this does not need to be returned</a:t>
            </a:r>
          </a:p>
          <a:p>
            <a:pPr marL="285750" indent="-285750">
              <a:buFont typeface="Wingdings" panose="05000000000000000000" pitchFamily="2" charset="2"/>
              <a:buChar char="ü"/>
            </a:pPr>
            <a:r>
              <a:rPr lang="en-GB" sz="2000" dirty="0">
                <a:solidFill>
                  <a:schemeClr val="bg1"/>
                </a:solidFill>
              </a:rPr>
              <a:t>It is not marked just stamped to say we have seen it</a:t>
            </a:r>
          </a:p>
          <a:p>
            <a:pPr marL="285750" indent="-285750">
              <a:buFont typeface="Wingdings" panose="05000000000000000000" pitchFamily="2" charset="2"/>
              <a:buChar char="ü"/>
            </a:pPr>
            <a:r>
              <a:rPr lang="en-GB" sz="2000" dirty="0">
                <a:solidFill>
                  <a:schemeClr val="bg1"/>
                </a:solidFill>
              </a:rPr>
              <a:t>We will file it in your child’s file</a:t>
            </a:r>
          </a:p>
          <a:p>
            <a:pPr marL="285750" indent="-285750">
              <a:buFont typeface="Wingdings" panose="05000000000000000000" pitchFamily="2" charset="2"/>
              <a:buChar char="ü"/>
            </a:pPr>
            <a:r>
              <a:rPr lang="en-GB" sz="2000" dirty="0">
                <a:solidFill>
                  <a:schemeClr val="bg1"/>
                </a:solidFill>
              </a:rPr>
              <a:t>Goes home on a Tuesday and to be returned on a Monday </a:t>
            </a:r>
          </a:p>
          <a:p>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984725"/>
            <a:ext cx="24384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2914147"/>
            <a:ext cx="954587" cy="178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29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339502"/>
            <a:ext cx="7488832" cy="3477875"/>
          </a:xfrm>
          <a:prstGeom prst="rect">
            <a:avLst/>
          </a:prstGeom>
          <a:noFill/>
        </p:spPr>
        <p:txBody>
          <a:bodyPr wrap="square" rtlCol="0">
            <a:spAutoFit/>
          </a:bodyPr>
          <a:lstStyle/>
          <a:p>
            <a:pPr algn="ctr"/>
            <a:r>
              <a:rPr lang="en-GB" sz="5400" dirty="0">
                <a:solidFill>
                  <a:schemeClr val="bg1"/>
                </a:solidFill>
                <a:latin typeface="KG Second Chances Sketch" pitchFamily="2" charset="0"/>
              </a:rPr>
              <a:t>Supporting Early</a:t>
            </a:r>
          </a:p>
          <a:p>
            <a:pPr algn="ctr"/>
            <a:r>
              <a:rPr lang="en-GB" sz="5400" dirty="0">
                <a:solidFill>
                  <a:schemeClr val="bg1"/>
                </a:solidFill>
                <a:latin typeface="KG Second Chances Sketch" pitchFamily="2" charset="0"/>
              </a:rPr>
              <a:t> Readers</a:t>
            </a:r>
          </a:p>
          <a:p>
            <a:pPr algn="ctr"/>
            <a:r>
              <a:rPr lang="en-GB" sz="1600" dirty="0">
                <a:solidFill>
                  <a:schemeClr val="bg1"/>
                </a:solidFill>
                <a:latin typeface="KG Second Chances Sketch" pitchFamily="2" charset="0"/>
              </a:rPr>
              <a:t>The beginning of a child's journey into reading is so important and has already begun </a:t>
            </a:r>
          </a:p>
          <a:p>
            <a:pPr algn="ctr"/>
            <a:r>
              <a:rPr lang="en-GB" sz="1600" dirty="0">
                <a:solidFill>
                  <a:schemeClr val="bg1"/>
                </a:solidFill>
                <a:latin typeface="KG Second Chances Sketch" pitchFamily="2" charset="0"/>
              </a:rPr>
              <a:t>long before they start their Reception year. Sharing a story, discussing pictures, </a:t>
            </a:r>
          </a:p>
          <a:p>
            <a:pPr algn="ctr"/>
            <a:r>
              <a:rPr lang="en-GB" sz="1600" dirty="0">
                <a:solidFill>
                  <a:schemeClr val="bg1"/>
                </a:solidFill>
                <a:latin typeface="KG Second Chances Sketch" pitchFamily="2" charset="0"/>
              </a:rPr>
              <a:t>predicting what might happen and why are vital skills. It is for this reason that the first </a:t>
            </a:r>
          </a:p>
          <a:p>
            <a:pPr algn="ctr"/>
            <a:r>
              <a:rPr lang="en-GB" sz="1600" dirty="0">
                <a:solidFill>
                  <a:schemeClr val="bg1"/>
                </a:solidFill>
                <a:latin typeface="KG Second Chances Sketch" pitchFamily="2" charset="0"/>
              </a:rPr>
              <a:t>book your child will bring home from school will be a wordless book. Your child (and </a:t>
            </a:r>
          </a:p>
          <a:p>
            <a:pPr algn="ctr"/>
            <a:r>
              <a:rPr lang="en-GB" sz="1600" dirty="0">
                <a:solidFill>
                  <a:schemeClr val="bg1"/>
                </a:solidFill>
                <a:latin typeface="KG Second Chances Sketch" pitchFamily="2" charset="0"/>
              </a:rPr>
              <a:t>you!) may be disappointed not to be 'reading', as in decoding written words, but in fact </a:t>
            </a:r>
          </a:p>
          <a:p>
            <a:pPr algn="ctr"/>
            <a:r>
              <a:rPr lang="en-GB" sz="1600" dirty="0">
                <a:solidFill>
                  <a:schemeClr val="bg1"/>
                </a:solidFill>
                <a:latin typeface="KG Second Chances Sketch" pitchFamily="2" charset="0"/>
              </a:rPr>
              <a:t>they will be practising skills that will support them throughout their reading journey </a:t>
            </a:r>
          </a:p>
          <a:p>
            <a:pPr algn="ctr"/>
            <a:r>
              <a:rPr lang="en-GB" sz="1600" dirty="0">
                <a:solidFill>
                  <a:schemeClr val="bg1"/>
                </a:solidFill>
                <a:latin typeface="KG Second Chances Sketch" pitchFamily="2" charset="0"/>
              </a:rPr>
              <a:t>with us</a:t>
            </a:r>
          </a:p>
        </p:txBody>
      </p:sp>
      <p:sp>
        <p:nvSpPr>
          <p:cNvPr id="5" name="TextBox 4">
            <a:extLst>
              <a:ext uri="{FF2B5EF4-FFF2-40B4-BE49-F238E27FC236}">
                <a16:creationId xmlns:a16="http://schemas.microsoft.com/office/drawing/2014/main" id="{0EEC07DE-C26A-4C57-931B-628FF0F677DC}"/>
              </a:ext>
            </a:extLst>
          </p:cNvPr>
          <p:cNvSpPr txBox="1"/>
          <p:nvPr/>
        </p:nvSpPr>
        <p:spPr>
          <a:xfrm>
            <a:off x="1835696" y="3613027"/>
            <a:ext cx="4734272" cy="1200329"/>
          </a:xfrm>
          <a:prstGeom prst="rect">
            <a:avLst/>
          </a:prstGeom>
          <a:noFill/>
        </p:spPr>
        <p:txBody>
          <a:bodyPr wrap="square">
            <a:spAutoFit/>
          </a:bodyPr>
          <a:lstStyle/>
          <a:p>
            <a:r>
              <a:rPr lang="en-GB" dirty="0"/>
              <a:t>https://childrenslibrarylady.com/why-are-wordless-picture-books-important/?fbclid=IwAR2PAA5VE6G5LxJbDKt97JKcP3kCxuR5gFtzHE0hxo5icy57hUcaeHbkWdM</a:t>
            </a:r>
          </a:p>
        </p:txBody>
      </p:sp>
    </p:spTree>
    <p:extLst>
      <p:ext uri="{BB962C8B-B14F-4D97-AF65-F5344CB8AC3E}">
        <p14:creationId xmlns:p14="http://schemas.microsoft.com/office/powerpoint/2010/main" val="1495740987"/>
      </p:ext>
    </p:extLst>
  </p:cSld>
  <p:clrMapOvr>
    <a:masterClrMapping/>
  </p:clrMapOvr>
</p:sld>
</file>

<file path=ppt/theme/theme1.xml><?xml version="1.0" encoding="utf-8"?>
<a:theme xmlns:a="http://schemas.openxmlformats.org/drawingml/2006/main" name="Cover and End Slide Master">
  <a:themeElements>
    <a:clrScheme name="ALLPPT-COLOR-A25">
      <a:dk1>
        <a:sysClr val="windowText" lastClr="000000"/>
      </a:dk1>
      <a:lt1>
        <a:sysClr val="window" lastClr="FFFFFF"/>
      </a:lt1>
      <a:dk2>
        <a:srgbClr val="1F497D"/>
      </a:dk2>
      <a:lt2>
        <a:srgbClr val="EEECE1"/>
      </a:lt2>
      <a:accent1>
        <a:srgbClr val="FFFFFF"/>
      </a:accent1>
      <a:accent2>
        <a:srgbClr val="FFFFFF"/>
      </a:accent2>
      <a:accent3>
        <a:srgbClr val="FFFFFF"/>
      </a:accent3>
      <a:accent4>
        <a:srgbClr val="FFFFFF"/>
      </a:accent4>
      <a:accent5>
        <a:srgbClr val="FFFFFF"/>
      </a:accent5>
      <a:accent6>
        <a:srgbClr val="576868"/>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5">
      <a:dk1>
        <a:sysClr val="windowText" lastClr="000000"/>
      </a:dk1>
      <a:lt1>
        <a:sysClr val="window" lastClr="FFFFFF"/>
      </a:lt1>
      <a:dk2>
        <a:srgbClr val="1F497D"/>
      </a:dk2>
      <a:lt2>
        <a:srgbClr val="EEECE1"/>
      </a:lt2>
      <a:accent1>
        <a:srgbClr val="FFFFFF"/>
      </a:accent1>
      <a:accent2>
        <a:srgbClr val="FFFFFF"/>
      </a:accent2>
      <a:accent3>
        <a:srgbClr val="FFFFFF"/>
      </a:accent3>
      <a:accent4>
        <a:srgbClr val="FFFFFF"/>
      </a:accent4>
      <a:accent5>
        <a:srgbClr val="FFFFFF"/>
      </a:accent5>
      <a:accent6>
        <a:srgbClr val="576868"/>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5">
      <a:dk1>
        <a:sysClr val="windowText" lastClr="000000"/>
      </a:dk1>
      <a:lt1>
        <a:sysClr val="window" lastClr="FFFFFF"/>
      </a:lt1>
      <a:dk2>
        <a:srgbClr val="1F497D"/>
      </a:dk2>
      <a:lt2>
        <a:srgbClr val="EEECE1"/>
      </a:lt2>
      <a:accent1>
        <a:srgbClr val="FFFFFF"/>
      </a:accent1>
      <a:accent2>
        <a:srgbClr val="FFFFFF"/>
      </a:accent2>
      <a:accent3>
        <a:srgbClr val="FFFFFF"/>
      </a:accent3>
      <a:accent4>
        <a:srgbClr val="FFFFFF"/>
      </a:accent4>
      <a:accent5>
        <a:srgbClr val="FFFFFF"/>
      </a:accent5>
      <a:accent6>
        <a:srgbClr val="576868"/>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A5B2C79965704288056462D13C3183" ma:contentTypeVersion="9" ma:contentTypeDescription="Create a new document." ma:contentTypeScope="" ma:versionID="c98499da50a633aee7a6cd08d180a2e9">
  <xsd:schema xmlns:xsd="http://www.w3.org/2001/XMLSchema" xmlns:xs="http://www.w3.org/2001/XMLSchema" xmlns:p="http://schemas.microsoft.com/office/2006/metadata/properties" xmlns:ns2="5d90c50a-2365-4c3e-bf50-fb06181c216f" targetNamespace="http://schemas.microsoft.com/office/2006/metadata/properties" ma:root="true" ma:fieldsID="3d034aa5797772e9b73213531b204d1a" ns2:_="">
    <xsd:import namespace="5d90c50a-2365-4c3e-bf50-fb06181c21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90c50a-2365-4c3e-bf50-fb06181c2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E78034-34FB-4B50-BE02-865AFFD8B492}">
  <ds:schemaRefs>
    <ds:schemaRef ds:uri="http://schemas.microsoft.com/sharepoint/v3/contenttype/forms"/>
  </ds:schemaRefs>
</ds:datastoreItem>
</file>

<file path=customXml/itemProps2.xml><?xml version="1.0" encoding="utf-8"?>
<ds:datastoreItem xmlns:ds="http://schemas.openxmlformats.org/officeDocument/2006/customXml" ds:itemID="{CC84FE3C-ED4A-45B8-8179-9C8652B7A45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6B1DA4F-634B-435F-ADFF-BD510DE0C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90c50a-2365-4c3e-bf50-fb06181c21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1518</TotalTime>
  <Words>1478</Words>
  <Application>Microsoft Office PowerPoint</Application>
  <PresentationFormat>On-screen Show (16:9)</PresentationFormat>
  <Paragraphs>148</Paragraphs>
  <Slides>20</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Aharoni</vt:lpstr>
      <vt:lpstr>Arial</vt:lpstr>
      <vt:lpstr>Arial Black</vt:lpstr>
      <vt:lpstr>Arial Rounded MT Bold</vt:lpstr>
      <vt:lpstr>Brush Script MT</vt:lpstr>
      <vt:lpstr>Calibri</vt:lpstr>
      <vt:lpstr>Franklin Gothic Book</vt:lpstr>
      <vt:lpstr>KG Second Chances Sketch</vt:lpstr>
      <vt:lpstr>Wingdings</vt:lpstr>
      <vt:lpstr>Wingdings 2</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Rachel Walton [Headteacher]</cp:lastModifiedBy>
  <cp:revision>140</cp:revision>
  <dcterms:created xsi:type="dcterms:W3CDTF">2016-12-05T23:26:54Z</dcterms:created>
  <dcterms:modified xsi:type="dcterms:W3CDTF">2020-09-23T08:54:00Z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0x01010026A5B2C79965704288056462D13C3183</vt:lpwstr>
  </property>
</Properties>
</file>